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2" r:id="rId3"/>
    <p:sldId id="297" r:id="rId4"/>
    <p:sldId id="273" r:id="rId5"/>
    <p:sldId id="262" r:id="rId6"/>
    <p:sldId id="265" r:id="rId7"/>
    <p:sldId id="279" r:id="rId8"/>
    <p:sldId id="284" r:id="rId9"/>
    <p:sldId id="313" r:id="rId10"/>
    <p:sldId id="285" r:id="rId11"/>
    <p:sldId id="314" r:id="rId12"/>
    <p:sldId id="304" r:id="rId13"/>
    <p:sldId id="307" r:id="rId14"/>
    <p:sldId id="308" r:id="rId15"/>
    <p:sldId id="309" r:id="rId16"/>
    <p:sldId id="30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65" autoAdjust="0"/>
  </p:normalViewPr>
  <p:slideViewPr>
    <p:cSldViewPr>
      <p:cViewPr varScale="1">
        <p:scale>
          <a:sx n="64" d="100"/>
          <a:sy n="64" d="100"/>
        </p:scale>
        <p:origin x="-108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C9105D-D501-42D9-83E4-32EA9DBDF1B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E0F664-3478-4415-9548-29A0D9815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D6C-E3D9-4523-81A3-9F219CD897A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6C855-37B0-42A9-B485-6AE7F996C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1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Prepare yourself mentally for</a:t>
            </a:r>
            <a:r>
              <a:rPr lang="en-US" sz="1600" baseline="0" dirty="0" smtClean="0"/>
              <a:t> the competition.  You will be tired and fed up after finals.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0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Again, think of the unfamiliar reader.  What questions would she ask?  What would she want to know?</a:t>
            </a:r>
          </a:p>
          <a:p>
            <a:pPr marL="228600" indent="-228600">
              <a:buAutoNum type="arabicPeriod"/>
            </a:pPr>
            <a:r>
              <a:rPr lang="en-US" dirty="0" smtClean="0"/>
              <a:t>Also think of someone taking the opposite position, as you did in</a:t>
            </a:r>
            <a:r>
              <a:rPr lang="en-US" baseline="0" dirty="0" smtClean="0"/>
              <a:t> your brief writing. How would you answer challenges?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You don’t have to use all sources in your packet equally.  Some may be more important than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35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01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Wordiness</a:t>
            </a:r>
            <a:r>
              <a:rPr lang="en-US" dirty="0" smtClean="0"/>
              <a:t> – Be brutal with yourself in every </a:t>
            </a:r>
            <a:r>
              <a:rPr lang="en-US" baseline="0" dirty="0" smtClean="0"/>
              <a:t>sentence. Is every single word necessary? Sacrifice words, not substance.</a:t>
            </a:r>
          </a:p>
          <a:p>
            <a:r>
              <a:rPr lang="en-US" u="sng" baseline="0" dirty="0" smtClean="0"/>
              <a:t>Short and simple </a:t>
            </a:r>
            <a:r>
              <a:rPr lang="en-US" baseline="0" dirty="0" smtClean="0"/>
              <a:t>– 2 or 3 lines mostly? Avoid more than one short subordinate or intro clause.  It’s easier for you to spot problems with your writing if you write short, relatively simple sentences.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01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Typos </a:t>
            </a:r>
            <a:r>
              <a:rPr lang="en-US" u="none" dirty="0" smtClean="0"/>
              <a:t>- Spell-checker words; single/plural.</a:t>
            </a:r>
          </a:p>
          <a:p>
            <a:r>
              <a:rPr lang="en-US" u="sng" baseline="0" dirty="0" smtClean="0"/>
              <a:t>Grammar</a:t>
            </a:r>
            <a:r>
              <a:rPr lang="en-US" baseline="0" dirty="0" smtClean="0"/>
              <a:t>– Watch for subject/pronoun disagreement. </a:t>
            </a:r>
            <a:endParaRPr lang="en-US" dirty="0" smtClean="0"/>
          </a:p>
          <a:p>
            <a:r>
              <a:rPr lang="en-US" u="sng" dirty="0" smtClean="0"/>
              <a:t>Punctuation</a:t>
            </a:r>
            <a:r>
              <a:rPr lang="en-US" baseline="0" dirty="0" smtClean="0"/>
              <a:t> – Mandatory commas (independent clauses with conjunction; intro clauses, series comma).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01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Avoid your previous errors in </a:t>
            </a:r>
            <a:r>
              <a:rPr lang="en-US" dirty="0" err="1" smtClean="0"/>
              <a:t>LR&amp;W</a:t>
            </a:r>
            <a:r>
              <a:rPr lang="en-US" dirty="0" smtClean="0"/>
              <a:t>.</a:t>
            </a:r>
          </a:p>
          <a:p>
            <a:pPr marL="228600" indent="-228600">
              <a:buAutoNum type="arabicPeriod" startAt="2"/>
            </a:pPr>
            <a:r>
              <a:rPr lang="en-US" dirty="0" smtClean="0"/>
              <a:t>Common</a:t>
            </a:r>
            <a:r>
              <a:rPr lang="en-US" baseline="0" dirty="0" smtClean="0"/>
              <a:t> errors – spacing, abbreviations, etc. </a:t>
            </a:r>
          </a:p>
          <a:p>
            <a:pPr marL="228600" indent="-228600">
              <a:buAutoNum type="arabicPeriod" startAt="2"/>
            </a:pPr>
            <a:r>
              <a:rPr lang="en-US" dirty="0" smtClean="0"/>
              <a:t>Read</a:t>
            </a:r>
            <a:r>
              <a:rPr lang="en-US" baseline="0" dirty="0" smtClean="0"/>
              <a:t> through an entire Bluebook section if you’re not sure about the rule or exceptions (e.g., case name abbreviations).</a:t>
            </a:r>
            <a:endParaRPr lang="en-US" dirty="0" smtClean="0"/>
          </a:p>
          <a:p>
            <a:pPr marL="228600" indent="-228600">
              <a:buAutoNum type="arabicPeriod" startAt="4"/>
            </a:pPr>
            <a:r>
              <a:rPr lang="en-US" dirty="0" smtClean="0"/>
              <a:t>Save more time for citation form than you think you’ll need!</a:t>
            </a:r>
          </a:p>
          <a:p>
            <a:pPr marL="228600" indent="-228600">
              <a:buAutoNum type="arabicPeriod" startAt="4"/>
            </a:pPr>
            <a:r>
              <a:rPr lang="en-US" dirty="0" smtClean="0"/>
              <a:t>Read the Bluebook in advance?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01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7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Ask questions about the sources as your read.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This is </a:t>
            </a:r>
            <a:r>
              <a:rPr lang="en-US" u="sng" baseline="0" dirty="0" smtClean="0"/>
              <a:t>not a data dump </a:t>
            </a:r>
            <a:r>
              <a:rPr lang="en-US" baseline="0" dirty="0" smtClean="0"/>
              <a:t>or a </a:t>
            </a:r>
            <a:r>
              <a:rPr lang="en-US" u="sng" baseline="0" dirty="0" smtClean="0"/>
              <a:t>summary</a:t>
            </a:r>
            <a:r>
              <a:rPr lang="en-US" baseline="0" dirty="0" smtClean="0"/>
              <a:t> of sources or even just a synthesis.  You have to </a:t>
            </a:r>
            <a:r>
              <a:rPr lang="en-US" b="1" baseline="0" dirty="0" smtClean="0"/>
              <a:t>express a point of view.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Yes, there must be a </a:t>
            </a:r>
            <a:r>
              <a:rPr lang="en-US" u="sng" baseline="0" dirty="0" smtClean="0"/>
              <a:t>synthesis</a:t>
            </a:r>
            <a:r>
              <a:rPr lang="en-US" baseline="0" dirty="0" smtClean="0"/>
              <a:t> (putting the sources together to form a larger perspective on a point of law), but you must </a:t>
            </a:r>
            <a:r>
              <a:rPr lang="en-US" b="1" baseline="0" dirty="0" smtClean="0"/>
              <a:t>go further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Convey </a:t>
            </a:r>
            <a:r>
              <a:rPr lang="en-US" b="0" baseline="0" dirty="0" smtClean="0"/>
              <a:t>an opinion or point of view about your note case</a:t>
            </a:r>
            <a:r>
              <a:rPr lang="en-US" b="1" baseline="0" dirty="0" smtClean="0"/>
              <a:t>.  Don’t overthink—your thesis doesn’t have to be brilliant or unique.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33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7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There are </a:t>
            </a:r>
            <a:r>
              <a:rPr lang="en-US" u="sng" dirty="0" smtClean="0"/>
              <a:t>three ways </a:t>
            </a:r>
            <a:r>
              <a:rPr lang="en-US" dirty="0" smtClean="0"/>
              <a:t>to make your organization obvious</a:t>
            </a:r>
            <a:r>
              <a:rPr lang="en-US" baseline="0" dirty="0" smtClean="0"/>
              <a:t> and help the unfamiliar reader: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A roadmap is simply a one or two sentence overview of what you will cover.  Follow the same order in your main section. </a:t>
            </a:r>
            <a:endParaRPr lang="en-US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r>
              <a:rPr lang="en-US" dirty="0" smtClean="0"/>
              <a:t>The first sentence in many paragraphs should probably have a topic sentence. </a:t>
            </a:r>
          </a:p>
          <a:p>
            <a:pPr marL="228600" indent="-228600">
              <a:buAutoNum type="arabicPeriod"/>
            </a:pPr>
            <a:r>
              <a:rPr lang="en-US" dirty="0" smtClean="0"/>
              <a:t>We</a:t>
            </a:r>
            <a:r>
              <a:rPr lang="en-US" baseline="0" dirty="0" smtClean="0"/>
              <a:t> absorb new information best if it is linked to what we already know.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Again, think of the unfamiliar reader.  What questions would she ask?  What would she want to know?</a:t>
            </a:r>
          </a:p>
          <a:p>
            <a:pPr marL="228600" indent="-228600">
              <a:buAutoNum type="arabicPeriod"/>
            </a:pPr>
            <a:r>
              <a:rPr lang="en-US" dirty="0" smtClean="0"/>
              <a:t>Also think of someone taking the opposite position, as you did in</a:t>
            </a:r>
            <a:r>
              <a:rPr lang="en-US" baseline="0" dirty="0" smtClean="0"/>
              <a:t> your brief writing. How would you answer challenges?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You don’t have to use all sources in your packet equally.  Some may be more important than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6C855-37B0-42A9-B485-6AE7F996C1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8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04DF2C-C6B8-404C-9978-003753273DDC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31C2A0-FFCD-415E-9EF2-03CF212A63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sconsinlawreview.org/membership-fa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84582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Writing for Law Journals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Professor Ursula Weigold</a:t>
            </a:r>
          </a:p>
          <a:p>
            <a:r>
              <a:rPr lang="en-US" sz="2600" dirty="0" err="1" smtClean="0"/>
              <a:t>AEP</a:t>
            </a:r>
            <a:r>
              <a:rPr lang="en-US" sz="2600" dirty="0" smtClean="0"/>
              <a:t> Workshop for 1Ls</a:t>
            </a:r>
          </a:p>
          <a:p>
            <a:r>
              <a:rPr lang="en-US" sz="2600" dirty="0" smtClean="0"/>
              <a:t>April 2014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45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Explain the leading case carefully.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Connect it to the law’s context or history.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Anticipate and answer questions.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Take counter-arguments seriously.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II.  </a:t>
            </a:r>
            <a:r>
              <a:rPr lang="en-US" sz="4000" dirty="0" smtClean="0"/>
              <a:t>Explain the law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8001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Sample case notes are posted 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on the Law Review’s website:</a:t>
            </a:r>
          </a:p>
          <a:p>
            <a:pPr marL="109728" indent="0">
              <a:buNone/>
            </a:pPr>
            <a:endParaRPr lang="en-US" sz="3200" dirty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>
                <a:latin typeface="Futura Md BT" pitchFamily="34" charset="0"/>
                <a:hlinkClick r:id="rId3"/>
              </a:rPr>
              <a:t>http://</a:t>
            </a:r>
            <a:r>
              <a:rPr lang="en-US" sz="3200" smtClean="0">
                <a:latin typeface="Futura Md BT" pitchFamily="34" charset="0"/>
                <a:hlinkClick r:id="rId3"/>
              </a:rPr>
              <a:t>wisconsinlawreview.org/membership-faq</a:t>
            </a:r>
            <a:endParaRPr lang="en-US" sz="3200" smtClean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dirty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Futura Md BT" pitchFamily="34" charset="0"/>
            </a:endParaRP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II.  </a:t>
            </a:r>
            <a:r>
              <a:rPr lang="en-US" sz="4000" dirty="0" smtClean="0"/>
              <a:t>Examples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251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Check your substance.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Check your organization.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Check your writing style.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Check your mechanics.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Check your citation use and form.</a:t>
            </a:r>
            <a:endParaRPr lang="en-US" sz="3200" dirty="0">
              <a:latin typeface="Futura Md BT" pitchFamily="34" charset="0"/>
            </a:endParaRPr>
          </a:p>
          <a:p>
            <a:pPr marL="109728" indent="0">
              <a:spcBef>
                <a:spcPts val="1200"/>
              </a:spcBef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  <a:p>
            <a:pPr marL="365760" lvl="1" indent="0">
              <a:buNone/>
            </a:pPr>
            <a:endParaRPr lang="en-US" dirty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III. Revise and polish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73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-45720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         Edit surplus words. </a:t>
            </a:r>
          </a:p>
          <a:p>
            <a:pPr marL="109728" indent="-457200">
              <a:spcBef>
                <a:spcPts val="2400"/>
              </a:spcBef>
              <a:buNone/>
            </a:pPr>
            <a:r>
              <a:rPr lang="en-US" sz="3200" dirty="0">
                <a:latin typeface="Futura Md BT" pitchFamily="34" charset="0"/>
              </a:rPr>
              <a:t> </a:t>
            </a:r>
            <a:r>
              <a:rPr lang="en-US" sz="3200" dirty="0" smtClean="0">
                <a:latin typeface="Futura Md BT" pitchFamily="34" charset="0"/>
              </a:rPr>
              <a:t>        Keep your sentences short.</a:t>
            </a:r>
          </a:p>
          <a:p>
            <a:pPr marL="109728" indent="-457200">
              <a:spcBef>
                <a:spcPts val="2400"/>
              </a:spcBef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	 Keep your sentence structure 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     simple. </a:t>
            </a:r>
          </a:p>
          <a:p>
            <a:pPr marL="109728" indent="-457200">
              <a:spcBef>
                <a:spcPts val="2400"/>
              </a:spcBef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	 Use ordinary words.</a:t>
            </a:r>
          </a:p>
          <a:p>
            <a:pPr marL="109728" indent="-457200">
              <a:spcBef>
                <a:spcPts val="2400"/>
              </a:spcBef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	  Avoid passives and shortcuts.</a:t>
            </a:r>
          </a:p>
          <a:p>
            <a:pPr marL="109728" indent="-457200">
              <a:spcBef>
                <a:spcPts val="1200"/>
              </a:spcBef>
              <a:buNone/>
            </a:pPr>
            <a:r>
              <a:rPr lang="en-US" sz="3200" b="1" dirty="0">
                <a:latin typeface="Futura Md BT" pitchFamily="34" charset="0"/>
              </a:rPr>
              <a:t> </a:t>
            </a:r>
            <a:r>
              <a:rPr lang="en-US" sz="3200" b="1" dirty="0" smtClean="0">
                <a:latin typeface="Futura Md BT" pitchFamily="34" charset="0"/>
              </a:rPr>
              <a:t>          </a:t>
            </a:r>
          </a:p>
          <a:p>
            <a:pPr marL="109728" indent="0">
              <a:spcBef>
                <a:spcPts val="1200"/>
              </a:spcBef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  <a:p>
            <a:pPr marL="365760" lvl="1" indent="0">
              <a:buNone/>
            </a:pPr>
            <a:endParaRPr lang="en-US" dirty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Check your style.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199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	Check for typos. </a:t>
            </a:r>
          </a:p>
          <a:p>
            <a:pPr marL="109728" indent="-457200">
              <a:spcBef>
                <a:spcPts val="1800"/>
              </a:spcBef>
              <a:buNone/>
            </a:pPr>
            <a:r>
              <a:rPr lang="en-US" sz="3200" dirty="0">
                <a:latin typeface="Futura Md BT" pitchFamily="34" charset="0"/>
              </a:rPr>
              <a:t> </a:t>
            </a:r>
            <a:r>
              <a:rPr lang="en-US" sz="3200" dirty="0" smtClean="0">
                <a:latin typeface="Futura Md BT" pitchFamily="34" charset="0"/>
              </a:rPr>
              <a:t>       Check your grammar.</a:t>
            </a:r>
          </a:p>
          <a:p>
            <a:pPr marL="109728" indent="-457200">
              <a:spcBef>
                <a:spcPts val="1800"/>
              </a:spcBef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	Check your punctuation. </a:t>
            </a:r>
          </a:p>
          <a:p>
            <a:pPr marL="109728" indent="-457200">
              <a:spcBef>
                <a:spcPts val="1800"/>
              </a:spcBef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	</a:t>
            </a:r>
            <a:endParaRPr lang="en-US" sz="3200" b="1" dirty="0" smtClean="0">
              <a:latin typeface="Futura Md BT" pitchFamily="34" charset="0"/>
            </a:endParaRPr>
          </a:p>
          <a:p>
            <a:pPr marL="109728" indent="-457200">
              <a:spcBef>
                <a:spcPts val="1200"/>
              </a:spcBef>
              <a:buNone/>
            </a:pPr>
            <a:r>
              <a:rPr lang="en-US" sz="2400" b="1" dirty="0" smtClean="0">
                <a:latin typeface="Futura Md BT" pitchFamily="34" charset="0"/>
              </a:rPr>
              <a:t>Use </a:t>
            </a:r>
            <a:r>
              <a:rPr lang="en-US" sz="2400" b="1" dirty="0">
                <a:latin typeface="Futura Md BT" pitchFamily="34" charset="0"/>
              </a:rPr>
              <a:t>the Redbook or the Texas Manual on </a:t>
            </a:r>
            <a:r>
              <a:rPr lang="en-US" sz="2400" b="1" dirty="0" smtClean="0">
                <a:latin typeface="Futura Md BT" pitchFamily="34" charset="0"/>
              </a:rPr>
              <a:t>Style.</a:t>
            </a:r>
            <a:endParaRPr lang="en-US" sz="2400" b="1" dirty="0">
              <a:latin typeface="Futura Md BT" pitchFamily="34" charset="0"/>
            </a:endParaRPr>
          </a:p>
          <a:p>
            <a:pPr marL="109728" indent="-457200">
              <a:spcBef>
                <a:spcPts val="1200"/>
              </a:spcBef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marL="109728" indent="0">
              <a:spcBef>
                <a:spcPts val="1200"/>
              </a:spcBef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  <a:p>
            <a:pPr marL="365760" lvl="1" indent="0">
              <a:buNone/>
            </a:pPr>
            <a:endParaRPr lang="en-US" dirty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Check your mechanics.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784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109728" indent="-45720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       </a:t>
            </a:r>
          </a:p>
          <a:p>
            <a:pPr marL="109728" indent="-457200">
              <a:spcBef>
                <a:spcPts val="12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  Use the Bluebook’s inside cover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    for examples. (Use the examples 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	for scholarly writing.) </a:t>
            </a:r>
          </a:p>
          <a:p>
            <a:pPr marL="109728" indent="-457200">
              <a:spcBef>
                <a:spcPts val="2400"/>
              </a:spcBef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  If in doubt, look it up!</a:t>
            </a:r>
          </a:p>
          <a:p>
            <a:pPr marL="109728" indent="-457200">
              <a:spcBef>
                <a:spcPts val="1200"/>
              </a:spcBef>
              <a:buNone/>
            </a:pPr>
            <a:r>
              <a:rPr lang="en-US" sz="3200" b="1" dirty="0">
                <a:latin typeface="Futura Md BT" pitchFamily="34" charset="0"/>
              </a:rPr>
              <a:t> </a:t>
            </a:r>
            <a:r>
              <a:rPr lang="en-US" sz="3200" b="1" dirty="0" smtClean="0">
                <a:latin typeface="Futura Md BT" pitchFamily="34" charset="0"/>
              </a:rPr>
              <a:t>          </a:t>
            </a:r>
          </a:p>
          <a:p>
            <a:pPr marL="109728" indent="0">
              <a:spcBef>
                <a:spcPts val="1200"/>
              </a:spcBef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3200" b="1" dirty="0" smtClean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  <a:p>
            <a:pPr marL="365760" lvl="1" indent="0">
              <a:buNone/>
            </a:pPr>
            <a:endParaRPr lang="en-US" dirty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Check your cite form.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2911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711891"/>
          </a:xfrm>
        </p:spPr>
        <p:txBody>
          <a:bodyPr>
            <a:normAutofit/>
          </a:bodyPr>
          <a:lstStyle/>
          <a:p>
            <a:pPr indent="0">
              <a:spcBef>
                <a:spcPts val="1200"/>
              </a:spcBef>
            </a:pPr>
            <a:r>
              <a:rPr lang="en-US" dirty="0" smtClean="0">
                <a:latin typeface="Futura Md BT" pitchFamily="34" charset="0"/>
              </a:rPr>
              <a:t>Divide your project into smaller chunks.</a:t>
            </a:r>
          </a:p>
          <a:p>
            <a:pPr indent="0">
              <a:spcBef>
                <a:spcPts val="2400"/>
              </a:spcBef>
            </a:pPr>
            <a:r>
              <a:rPr lang="en-US" dirty="0" smtClean="0">
                <a:latin typeface="Futura Md BT" pitchFamily="34" charset="0"/>
              </a:rPr>
              <a:t>Start with something easy.</a:t>
            </a:r>
          </a:p>
          <a:p>
            <a:pPr indent="0">
              <a:spcBef>
                <a:spcPts val="2400"/>
              </a:spcBef>
            </a:pPr>
            <a:r>
              <a:rPr lang="en-US" dirty="0" smtClean="0">
                <a:latin typeface="Futura Md BT" pitchFamily="34" charset="0"/>
              </a:rPr>
              <a:t>Give yourself permission to write </a:t>
            </a:r>
            <a:br>
              <a:rPr lang="en-US" dirty="0" smtClean="0">
                <a:latin typeface="Futura Md BT" pitchFamily="34" charset="0"/>
              </a:rPr>
            </a:br>
            <a:r>
              <a:rPr lang="en-US" dirty="0" smtClean="0">
                <a:latin typeface="Futura Md BT" pitchFamily="34" charset="0"/>
              </a:rPr>
              <a:t>	a bad first draft.</a:t>
            </a:r>
          </a:p>
          <a:p>
            <a:pPr indent="0">
              <a:spcBef>
                <a:spcPts val="2400"/>
              </a:spcBef>
            </a:pPr>
            <a:r>
              <a:rPr lang="en-US" dirty="0" smtClean="0">
                <a:latin typeface="Futura Md BT" pitchFamily="34" charset="0"/>
              </a:rPr>
              <a:t>Keep track of your source pages as you write, </a:t>
            </a:r>
            <a:br>
              <a:rPr lang="en-US" dirty="0" smtClean="0">
                <a:latin typeface="Futura Md BT" pitchFamily="34" charset="0"/>
              </a:rPr>
            </a:br>
            <a:r>
              <a:rPr lang="en-US" dirty="0" smtClean="0">
                <a:latin typeface="Futura Md BT" pitchFamily="34" charset="0"/>
              </a:rPr>
              <a:t>	to avoid having </a:t>
            </a:r>
            <a:r>
              <a:rPr lang="en-US" smtClean="0">
                <a:latin typeface="Futura Md BT" pitchFamily="34" charset="0"/>
              </a:rPr>
              <a:t>to re-trace </a:t>
            </a:r>
            <a:r>
              <a:rPr lang="en-US" dirty="0" smtClean="0">
                <a:latin typeface="Futura Md BT" pitchFamily="34" charset="0"/>
              </a:rPr>
              <a:t>your steps later.</a:t>
            </a:r>
          </a:p>
          <a:p>
            <a:pPr indent="0">
              <a:spcBef>
                <a:spcPts val="2400"/>
              </a:spcBef>
            </a:pPr>
            <a:r>
              <a:rPr lang="en-US" dirty="0" smtClean="0">
                <a:latin typeface="Futura Md BT" pitchFamily="34" charset="0"/>
              </a:rPr>
              <a:t>Leave enough time for revising and</a:t>
            </a:r>
            <a:br>
              <a:rPr lang="en-US" dirty="0" smtClean="0">
                <a:latin typeface="Futura Md BT" pitchFamily="34" charset="0"/>
              </a:rPr>
            </a:br>
            <a:r>
              <a:rPr lang="en-US" dirty="0" smtClean="0">
                <a:latin typeface="Futura Md BT" pitchFamily="34" charset="0"/>
              </a:rPr>
              <a:t>	polishing.</a:t>
            </a:r>
            <a:endParaRPr lang="en-US" dirty="0">
              <a:latin typeface="Futura Md B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Final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0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2611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sz="3600" dirty="0" smtClean="0">
                <a:latin typeface="Futura Md BT"/>
              </a:rPr>
              <a:t>Introduction</a:t>
            </a:r>
          </a:p>
          <a:p>
            <a:pPr marL="109728" indent="0">
              <a:buNone/>
            </a:pPr>
            <a:endParaRPr lang="en-US" sz="3600" dirty="0" smtClean="0">
              <a:latin typeface="Futura Md BT"/>
            </a:endParaRPr>
          </a:p>
          <a:p>
            <a:r>
              <a:rPr lang="en-US" sz="3600" dirty="0" smtClean="0">
                <a:latin typeface="Futura Md BT"/>
              </a:rPr>
              <a:t>Background</a:t>
            </a:r>
          </a:p>
          <a:p>
            <a:endParaRPr lang="en-US" sz="3600" dirty="0" smtClean="0">
              <a:latin typeface="Futura Md BT"/>
            </a:endParaRPr>
          </a:p>
          <a:p>
            <a:r>
              <a:rPr lang="en-US" sz="3600" dirty="0" smtClean="0">
                <a:latin typeface="Futura Md BT"/>
              </a:rPr>
              <a:t>Analysis</a:t>
            </a:r>
          </a:p>
          <a:p>
            <a:endParaRPr lang="en-US" sz="3600" dirty="0" smtClean="0">
              <a:latin typeface="Futura Md BT"/>
            </a:endParaRPr>
          </a:p>
          <a:p>
            <a:r>
              <a:rPr lang="en-US" sz="3600" dirty="0" smtClean="0">
                <a:latin typeface="Futura Md BT"/>
              </a:rPr>
              <a:t>Conclusion</a:t>
            </a:r>
            <a:endParaRPr lang="en-US" sz="3600" dirty="0">
              <a:latin typeface="Futura Md B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traditional case 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5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I.     Have a clear viewpoint or thesis.</a:t>
            </a:r>
          </a:p>
          <a:p>
            <a:pPr marL="365760" lvl="1" indent="0">
              <a:buNone/>
            </a:pPr>
            <a:endParaRPr lang="en-US" sz="2000" dirty="0" smtClean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II.    Organize and explain the law.</a:t>
            </a:r>
          </a:p>
          <a:p>
            <a:pPr marL="0" indent="0">
              <a:buNone/>
            </a:pPr>
            <a:endParaRPr lang="en-US" sz="2000" dirty="0" smtClean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III.   Revise and polish your writing.</a:t>
            </a:r>
          </a:p>
          <a:p>
            <a:pPr marL="0" indent="0">
              <a:buNone/>
            </a:pPr>
            <a:endParaRPr lang="en-US" sz="3200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For a strong submission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8548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1600" dirty="0" smtClean="0">
              <a:latin typeface="Futura Md BT" pitchFamily="34" charset="0"/>
            </a:endParaRPr>
          </a:p>
          <a:p>
            <a:pPr marL="109728" indent="0">
              <a:buNone/>
            </a:pPr>
            <a:endParaRPr lang="en-US" sz="1600" dirty="0" smtClean="0">
              <a:latin typeface="Futura Md BT" pitchFamily="34" charset="0"/>
            </a:endParaRPr>
          </a:p>
          <a:p>
            <a:pPr marL="393192" lvl="1" indent="0">
              <a:lnSpc>
                <a:spcPct val="90000"/>
              </a:lnSpc>
              <a:buNone/>
            </a:pPr>
            <a:r>
              <a:rPr lang="en-US" sz="3200" dirty="0" smtClean="0">
                <a:latin typeface="Futura Md BT" pitchFamily="34" charset="0"/>
              </a:rPr>
              <a:t>A.   Decide what you think.</a:t>
            </a:r>
          </a:p>
          <a:p>
            <a:pPr marL="393192" lvl="1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B.   State your thesis in one sentence.</a:t>
            </a:r>
          </a:p>
          <a:p>
            <a:pPr marL="393192" lvl="1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C.	  </a:t>
            </a:r>
            <a:r>
              <a:rPr lang="en-US" sz="3200" dirty="0">
                <a:latin typeface="Futura Md BT" pitchFamily="34" charset="0"/>
              </a:rPr>
              <a:t>Modify it as </a:t>
            </a:r>
            <a:r>
              <a:rPr lang="en-US" sz="3200" dirty="0" smtClean="0">
                <a:latin typeface="Futura Md BT" pitchFamily="34" charset="0"/>
              </a:rPr>
              <a:t>you write and edit. </a:t>
            </a:r>
          </a:p>
          <a:p>
            <a:pPr marL="393192" lvl="1" indent="0">
              <a:buNone/>
            </a:pPr>
            <a:endParaRPr lang="en-US" sz="3200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I.  Have a clear </a:t>
            </a:r>
            <a:r>
              <a:rPr lang="en-US" sz="4400" dirty="0" smtClean="0"/>
              <a:t>viewpoint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268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	</a:t>
            </a:r>
            <a:r>
              <a:rPr lang="en-US" sz="3200" dirty="0">
                <a:latin typeface="Futura Md BT" pitchFamily="34" charset="0"/>
              </a:rPr>
              <a:t> </a:t>
            </a:r>
            <a:r>
              <a:rPr lang="en-US" sz="3200" dirty="0" smtClean="0">
                <a:latin typeface="Futura Md BT" pitchFamily="34" charset="0"/>
              </a:rPr>
              <a:t> </a:t>
            </a:r>
          </a:p>
          <a:p>
            <a:pPr marL="1417320" lvl="2" indent="-457200"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3000" dirty="0" smtClean="0">
                <a:latin typeface="Futura Md BT" pitchFamily="34" charset="0"/>
              </a:rPr>
              <a:t>How do your sources expand, limit, or change the law? </a:t>
            </a:r>
          </a:p>
          <a:p>
            <a:pPr marL="1417320" lvl="2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3000" dirty="0" smtClean="0">
                <a:latin typeface="Futura Md BT" pitchFamily="34" charset="0"/>
              </a:rPr>
              <a:t>Do </a:t>
            </a:r>
            <a:r>
              <a:rPr lang="en-US" sz="3000" dirty="0">
                <a:latin typeface="Futura Md BT" pitchFamily="34" charset="0"/>
              </a:rPr>
              <a:t>they </a:t>
            </a:r>
            <a:r>
              <a:rPr lang="en-US" sz="3000" dirty="0" smtClean="0">
                <a:latin typeface="Futura Md BT" pitchFamily="34" charset="0"/>
              </a:rPr>
              <a:t>further the law’s underlying policies?</a:t>
            </a:r>
          </a:p>
          <a:p>
            <a:pPr marL="1417320" lvl="2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3000" dirty="0" smtClean="0">
                <a:latin typeface="Futura Md BT" pitchFamily="34" charset="0"/>
              </a:rPr>
              <a:t>What impact will this rule have? What</a:t>
            </a:r>
            <a:br>
              <a:rPr lang="en-US" sz="3000" dirty="0" smtClean="0">
                <a:latin typeface="Futura Md BT" pitchFamily="34" charset="0"/>
              </a:rPr>
            </a:br>
            <a:r>
              <a:rPr lang="en-US" sz="3000" dirty="0" smtClean="0">
                <a:latin typeface="Futura Md BT" pitchFamily="34" charset="0"/>
              </a:rPr>
              <a:t>problems </a:t>
            </a:r>
            <a:r>
              <a:rPr lang="en-US" sz="3000" dirty="0">
                <a:latin typeface="Futura Md BT" pitchFamily="34" charset="0"/>
              </a:rPr>
              <a:t>may arise? Is </a:t>
            </a:r>
            <a:r>
              <a:rPr lang="en-US" sz="3000" dirty="0" smtClean="0">
                <a:latin typeface="Futura Md BT" pitchFamily="34" charset="0"/>
              </a:rPr>
              <a:t>it good or bad? </a:t>
            </a:r>
          </a:p>
          <a:p>
            <a:pPr marL="960120" lvl="2" indent="0">
              <a:spcBef>
                <a:spcPts val="1200"/>
              </a:spcBef>
              <a:buNone/>
            </a:pPr>
            <a:endParaRPr lang="en-US" dirty="0">
              <a:latin typeface="Futura Md BT" pitchFamily="34" charset="0"/>
            </a:endParaRPr>
          </a:p>
          <a:p>
            <a:pPr marL="0" lvl="2" indent="0">
              <a:spcBef>
                <a:spcPts val="600"/>
              </a:spcBef>
              <a:buNone/>
            </a:pPr>
            <a:r>
              <a:rPr lang="en-US" sz="3200" dirty="0" smtClean="0">
                <a:latin typeface="Futura Md BT" pitchFamily="34" charset="0"/>
              </a:rPr>
              <a:t>	</a:t>
            </a:r>
            <a:endParaRPr lang="en-US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A.  Decide what you think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21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None/>
            </a:pPr>
            <a:endParaRPr lang="en-US" sz="3500" dirty="0" smtClean="0">
              <a:latin typeface="Futura Md BT" pitchFamily="34" charset="0"/>
            </a:endParaRPr>
          </a:p>
          <a:p>
            <a:pPr marL="393192" lvl="1" indent="0">
              <a:buNone/>
            </a:pPr>
            <a:endParaRPr lang="en-US" sz="1600" b="1" dirty="0" smtClean="0">
              <a:latin typeface="Futura Md BT" pitchFamily="34" charset="0"/>
            </a:endParaRPr>
          </a:p>
          <a:p>
            <a:pPr marL="914400" lvl="2"/>
            <a:r>
              <a:rPr lang="en-US" sz="2600" dirty="0">
                <a:latin typeface="Futura Md BT" pitchFamily="34" charset="0"/>
              </a:rPr>
              <a:t>“This </a:t>
            </a:r>
            <a:r>
              <a:rPr lang="en-US" sz="2600" dirty="0" smtClean="0">
                <a:latin typeface="Futura Md BT" pitchFamily="34" charset="0"/>
              </a:rPr>
              <a:t>ruling subordinates a </a:t>
            </a:r>
            <a:r>
              <a:rPr lang="en-US" sz="2600" dirty="0">
                <a:latin typeface="Futura Md BT" pitchFamily="34" charset="0"/>
              </a:rPr>
              <a:t>Native-American tribe’s compelling interests in its children and culture to the local prejudices of state courts.”</a:t>
            </a:r>
          </a:p>
          <a:p>
            <a:pPr marL="914400" lvl="2"/>
            <a:endParaRPr lang="en-US" sz="2600" dirty="0" smtClean="0">
              <a:latin typeface="Futura Md BT" pitchFamily="34" charset="0"/>
            </a:endParaRPr>
          </a:p>
          <a:p>
            <a:pPr marL="914400" lvl="2"/>
            <a:r>
              <a:rPr lang="en-US" sz="2600" dirty="0" smtClean="0">
                <a:latin typeface="Futura Md BT" pitchFamily="34" charset="0"/>
              </a:rPr>
              <a:t>“This ruling undervalues the best interests of adoptive children to serve outdated federal policies relating to Native-American tribes.”</a:t>
            </a:r>
          </a:p>
          <a:p>
            <a:pPr marL="960120" lvl="2" indent="0">
              <a:buNone/>
            </a:pPr>
            <a:endParaRPr lang="en-US" dirty="0" smtClean="0">
              <a:latin typeface="Futura Md BT" pitchFamily="34" charset="0"/>
            </a:endParaRPr>
          </a:p>
          <a:p>
            <a:pPr marL="1188720" lvl="2"/>
            <a:endParaRPr lang="en-US" sz="2600" dirty="0" smtClean="0">
              <a:latin typeface="Futura Md BT" pitchFamily="34" charset="0"/>
            </a:endParaRPr>
          </a:p>
          <a:p>
            <a:pPr marL="1188720" lvl="2"/>
            <a:endParaRPr lang="en-US" dirty="0" smtClean="0">
              <a:latin typeface="Futura Md BT" pitchFamily="34" charset="0"/>
            </a:endParaRPr>
          </a:p>
          <a:p>
            <a:pPr lvl="2"/>
            <a:endParaRPr lang="en-US" dirty="0" smtClean="0">
              <a:latin typeface="Futura Md BT" pitchFamily="34" charset="0"/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B.  State your thesis </a:t>
            </a:r>
            <a:br>
              <a:rPr lang="en-US" sz="4400" dirty="0" smtClean="0"/>
            </a:br>
            <a:r>
              <a:rPr lang="en-US" sz="4400" dirty="0" smtClean="0"/>
              <a:t>	in one sentence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779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08" y="20574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>
              <a:latin typeface="Futura Md BT" pitchFamily="34" charset="0"/>
            </a:endParaRPr>
          </a:p>
          <a:p>
            <a:pPr lvl="1"/>
            <a:r>
              <a:rPr lang="en-US" sz="2800" b="1" dirty="0">
                <a:latin typeface="Futura Md BT" pitchFamily="34" charset="0"/>
              </a:rPr>
              <a:t>Don’t be too wedded to your thesis at first.</a:t>
            </a:r>
          </a:p>
          <a:p>
            <a:pPr lvl="1"/>
            <a:endParaRPr lang="en-US" sz="2800" b="1" dirty="0" smtClean="0">
              <a:latin typeface="Futura Md BT" pitchFamily="34" charset="0"/>
            </a:endParaRPr>
          </a:p>
          <a:p>
            <a:pPr lvl="1"/>
            <a:r>
              <a:rPr lang="en-US" sz="2800" b="1" dirty="0" smtClean="0">
                <a:latin typeface="Futura Md BT" pitchFamily="34" charset="0"/>
              </a:rPr>
              <a:t>Use the writing process to clarify your thinking.</a:t>
            </a:r>
          </a:p>
          <a:p>
            <a:pPr marL="393192" lvl="1" indent="0">
              <a:buNone/>
            </a:pPr>
            <a:endParaRPr lang="en-US" sz="2800" b="1" dirty="0" smtClean="0">
              <a:latin typeface="Futura Md BT" pitchFamily="34" charset="0"/>
            </a:endParaRPr>
          </a:p>
          <a:p>
            <a:pPr marL="960120" lvl="2" indent="0">
              <a:buNone/>
            </a:pPr>
            <a:endParaRPr lang="en-US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C.  Modify your thesis </a:t>
            </a:r>
            <a:br>
              <a:rPr lang="en-US" sz="4400" dirty="0" smtClean="0"/>
            </a:br>
            <a:r>
              <a:rPr lang="en-US" sz="4400" dirty="0" smtClean="0"/>
              <a:t>	as you write and edit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189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	</a:t>
            </a:r>
          </a:p>
          <a:p>
            <a:pPr marL="109728" indent="0"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Remember the goals of each section.</a:t>
            </a:r>
          </a:p>
          <a:p>
            <a:pPr marL="109728" indent="0">
              <a:buNone/>
            </a:pPr>
            <a:endParaRPr lang="en-US" sz="2000" dirty="0" smtClean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	Be mindful of the differences between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scholarly writing and practitioner writing</a:t>
            </a:r>
          </a:p>
          <a:p>
            <a:pPr marL="109728" indent="0">
              <a:buNone/>
            </a:pPr>
            <a:endParaRPr lang="en-US" sz="2000" dirty="0" smtClean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endParaRPr lang="en-US" dirty="0" smtClean="0">
              <a:latin typeface="Futura Md BT" pitchFamily="34" charset="0"/>
            </a:endParaRPr>
          </a:p>
          <a:p>
            <a:pPr lvl="3"/>
            <a:endParaRPr lang="en-US" sz="2100" dirty="0">
              <a:latin typeface="Futura Md BT" pitchFamily="34" charset="0"/>
            </a:endParaRPr>
          </a:p>
          <a:p>
            <a:pPr marL="393192" lvl="1" indent="0">
              <a:buNone/>
            </a:pPr>
            <a:endParaRPr lang="en-US" dirty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II.  Organize </a:t>
            </a:r>
            <a:r>
              <a:rPr lang="en-US" sz="4000" dirty="0" smtClean="0"/>
              <a:t>your discussion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419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7" y="1981200"/>
            <a:ext cx="86868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	Give a </a:t>
            </a:r>
            <a:r>
              <a:rPr lang="en-US" sz="3200" u="sng" dirty="0" smtClean="0">
                <a:latin typeface="Futura Md BT" pitchFamily="34" charset="0"/>
              </a:rPr>
              <a:t>roadmap</a:t>
            </a:r>
            <a:r>
              <a:rPr lang="en-US" sz="3200" dirty="0" smtClean="0">
                <a:latin typeface="Futura Md BT" pitchFamily="34" charset="0"/>
              </a:rPr>
              <a:t> of your key points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   in your Introduction and follow it.</a:t>
            </a:r>
          </a:p>
          <a:p>
            <a:pPr marL="109728" indent="0">
              <a:buNone/>
            </a:pPr>
            <a:endParaRPr lang="en-US" sz="2000" dirty="0" smtClean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Futura Md BT" pitchFamily="34" charset="0"/>
              </a:rPr>
              <a:t>	Use </a:t>
            </a:r>
            <a:r>
              <a:rPr lang="en-US" sz="3200" u="sng" dirty="0" smtClean="0">
                <a:latin typeface="Futura Md BT" pitchFamily="34" charset="0"/>
              </a:rPr>
              <a:t>topic sentences</a:t>
            </a:r>
            <a:r>
              <a:rPr lang="en-US" sz="3200" dirty="0" smtClean="0">
                <a:latin typeface="Futura Md BT" pitchFamily="34" charset="0"/>
              </a:rPr>
              <a:t> where appropriate.</a:t>
            </a:r>
          </a:p>
          <a:p>
            <a:pPr marL="109728" indent="0">
              <a:buNone/>
            </a:pPr>
            <a:endParaRPr lang="en-US" sz="2000" dirty="0" smtClean="0">
              <a:latin typeface="Futura Md BT" pitchFamily="34" charset="0"/>
            </a:endParaRPr>
          </a:p>
          <a:p>
            <a:pPr marL="109728" indent="0">
              <a:buNone/>
            </a:pPr>
            <a:r>
              <a:rPr lang="en-US" sz="3200" dirty="0">
                <a:latin typeface="Futura Md BT" pitchFamily="34" charset="0"/>
              </a:rPr>
              <a:t>	</a:t>
            </a:r>
            <a:r>
              <a:rPr lang="en-US" sz="3200" dirty="0" smtClean="0">
                <a:latin typeface="Futura Md BT" pitchFamily="34" charset="0"/>
              </a:rPr>
              <a:t>Use </a:t>
            </a:r>
            <a:r>
              <a:rPr lang="en-US" sz="3200" u="sng" dirty="0" smtClean="0">
                <a:latin typeface="Futura Md BT" pitchFamily="34" charset="0"/>
              </a:rPr>
              <a:t>transitions</a:t>
            </a:r>
            <a:r>
              <a:rPr lang="en-US" sz="3200" dirty="0" smtClean="0">
                <a:latin typeface="Futura Md BT" pitchFamily="34" charset="0"/>
              </a:rPr>
              <a:t> to link previous</a:t>
            </a:r>
            <a:br>
              <a:rPr lang="en-US" sz="3200" dirty="0" smtClean="0">
                <a:latin typeface="Futura Md BT" pitchFamily="34" charset="0"/>
              </a:rPr>
            </a:br>
            <a:r>
              <a:rPr lang="en-US" sz="3200" dirty="0" smtClean="0">
                <a:latin typeface="Futura Md BT" pitchFamily="34" charset="0"/>
              </a:rPr>
              <a:t>	   points to new ones.</a:t>
            </a:r>
          </a:p>
          <a:p>
            <a:pPr marL="393192" lvl="1" indent="0">
              <a:buNone/>
            </a:pPr>
            <a:endParaRPr lang="en-US" dirty="0" smtClean="0">
              <a:latin typeface="Futura Md BT" pitchFamily="34" charset="0"/>
            </a:endParaRPr>
          </a:p>
          <a:p>
            <a:pPr lvl="3"/>
            <a:endParaRPr lang="en-US" sz="2100" dirty="0">
              <a:latin typeface="Futura Md BT" pitchFamily="34" charset="0"/>
            </a:endParaRPr>
          </a:p>
          <a:p>
            <a:pPr marL="393192" lvl="1" indent="0">
              <a:buNone/>
            </a:pPr>
            <a:endParaRPr lang="en-US" dirty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  <a:p>
            <a:pPr lvl="1"/>
            <a:endParaRPr lang="en-US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57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II.  Organize </a:t>
            </a:r>
            <a:r>
              <a:rPr lang="en-US" sz="4000" dirty="0" smtClean="0"/>
              <a:t>your discussion</a:t>
            </a:r>
            <a:br>
              <a:rPr lang="en-US" sz="4000" dirty="0" smtClean="0"/>
            </a:br>
            <a:r>
              <a:rPr lang="en-US" sz="4000" dirty="0" smtClean="0"/>
              <a:t>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4595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743</Words>
  <Application>Microsoft Office PowerPoint</Application>
  <PresentationFormat>On-screen Show (4:3)</PresentationFormat>
  <Paragraphs>161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Writing for Law Journals</vt:lpstr>
      <vt:lpstr>The traditional case note</vt:lpstr>
      <vt:lpstr>For a strong submission</vt:lpstr>
      <vt:lpstr>I.  Have a clear viewpoint</vt:lpstr>
      <vt:lpstr>A.  Decide what you think</vt:lpstr>
      <vt:lpstr>B.  State your thesis   in one sentence</vt:lpstr>
      <vt:lpstr>C.  Modify your thesis   as you write and edit</vt:lpstr>
      <vt:lpstr>II.  Organize your discussion </vt:lpstr>
      <vt:lpstr>II.  Organize your discussion  </vt:lpstr>
      <vt:lpstr>II.  Explain the law</vt:lpstr>
      <vt:lpstr>II.  Examples</vt:lpstr>
      <vt:lpstr>III. Revise and polish</vt:lpstr>
      <vt:lpstr>Check your style.</vt:lpstr>
      <vt:lpstr>Check your mechanics.</vt:lpstr>
      <vt:lpstr> Check your cite form.</vt:lpstr>
      <vt:lpstr>Final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2013-04-12T23:16:50Z</dcterms:created>
  <dcterms:modified xsi:type="dcterms:W3CDTF">2014-04-29T13:15:44Z</dcterms:modified>
</cp:coreProperties>
</file>