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8" r:id="rId3"/>
    <p:sldId id="297" r:id="rId4"/>
    <p:sldId id="262" r:id="rId5"/>
    <p:sldId id="265" r:id="rId6"/>
    <p:sldId id="279" r:id="rId7"/>
    <p:sldId id="273" r:id="rId8"/>
    <p:sldId id="274" r:id="rId9"/>
    <p:sldId id="275" r:id="rId10"/>
    <p:sldId id="280" r:id="rId11"/>
    <p:sldId id="284" r:id="rId12"/>
    <p:sldId id="285" r:id="rId13"/>
    <p:sldId id="290" r:id="rId14"/>
    <p:sldId id="299" r:id="rId15"/>
    <p:sldId id="29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C9105D-D501-42D9-83E4-32EA9DBDF1B6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E0F664-3478-4415-9548-29A0D9815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2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CCD6C-E3D9-4523-81A3-9F219CD897A3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6C855-37B0-42A9-B485-6AE7F996C1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1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00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59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22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80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1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386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0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35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54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33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67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84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92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48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6C855-37B0-42A9-B485-6AE7F996C1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03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304DF2C-C6B8-404C-9978-003753273DDC}" type="datetimeFigureOut">
              <a:rPr lang="en-US" smtClean="0"/>
              <a:t>3/29/2012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31C2A0-FFCD-415E-9EF2-03CF212A63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for Journals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AEP</a:t>
            </a:r>
            <a:r>
              <a:rPr lang="en-US" dirty="0" smtClean="0"/>
              <a:t> Workshop for 1Ls</a:t>
            </a:r>
          </a:p>
          <a:p>
            <a:r>
              <a:rPr lang="en-US" dirty="0" smtClean="0"/>
              <a:t>March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08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>
              <a:spcBef>
                <a:spcPts val="600"/>
              </a:spcBef>
            </a:pPr>
            <a:r>
              <a:rPr lang="en-US" sz="3200" dirty="0">
                <a:latin typeface="Futura Md BT" pitchFamily="34" charset="0"/>
              </a:rPr>
              <a:t>Organize, explain, and support that thesis</a:t>
            </a:r>
            <a:r>
              <a:rPr lang="en-US" sz="3200" dirty="0" smtClean="0">
                <a:latin typeface="Futura Md BT" pitchFamily="34" charset="0"/>
              </a:rPr>
              <a:t>.</a:t>
            </a: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marL="914400" lvl="1"/>
            <a:r>
              <a:rPr lang="en-US" dirty="0" smtClean="0">
                <a:latin typeface="Futura Md BT" pitchFamily="34" charset="0"/>
              </a:rPr>
              <a:t>Introduction</a:t>
            </a:r>
          </a:p>
          <a:p>
            <a:pPr marL="914400" lvl="1"/>
            <a:r>
              <a:rPr lang="en-US" dirty="0" smtClean="0">
                <a:latin typeface="Futura Md BT" pitchFamily="34" charset="0"/>
              </a:rPr>
              <a:t>Background</a:t>
            </a:r>
          </a:p>
          <a:p>
            <a:pPr marL="914400" lvl="1"/>
            <a:r>
              <a:rPr lang="en-US" dirty="0" smtClean="0">
                <a:latin typeface="Futura Md BT" pitchFamily="34" charset="0"/>
              </a:rPr>
              <a:t>Analysis</a:t>
            </a:r>
          </a:p>
          <a:p>
            <a:pPr marL="914400" lvl="1"/>
            <a:r>
              <a:rPr lang="en-US" dirty="0" smtClean="0">
                <a:latin typeface="Futura Md BT" pitchFamily="34" charset="0"/>
              </a:rPr>
              <a:t>Conclusion</a:t>
            </a: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lvl="1"/>
            <a:endParaRPr lang="en-US" dirty="0">
              <a:latin typeface="Futura Md BT" pitchFamily="34" charset="0"/>
            </a:endParaRPr>
          </a:p>
          <a:p>
            <a:pPr lvl="1"/>
            <a:endParaRPr lang="en-US" dirty="0" smtClean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931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Futura Md BT" pitchFamily="34" charset="0"/>
              </a:rPr>
              <a:t>Have a clear thesis</a:t>
            </a:r>
          </a:p>
          <a:p>
            <a:r>
              <a:rPr lang="en-US" sz="3200" dirty="0">
                <a:latin typeface="Futura Md BT" pitchFamily="34" charset="0"/>
              </a:rPr>
              <a:t>Organize, explain, and support that thesis</a:t>
            </a:r>
            <a:r>
              <a:rPr lang="en-US" sz="3200" dirty="0" smtClean="0">
                <a:latin typeface="Futura Md BT" pitchFamily="34" charset="0"/>
              </a:rPr>
              <a:t>.</a:t>
            </a:r>
          </a:p>
          <a:p>
            <a:pPr marL="393192" lvl="1" indent="0">
              <a:buNone/>
            </a:pPr>
            <a:endParaRPr lang="en-US" dirty="0" smtClean="0">
              <a:latin typeface="Futura Md BT" pitchFamily="34" charset="0"/>
            </a:endParaRPr>
          </a:p>
          <a:p>
            <a:pPr lvl="1"/>
            <a:r>
              <a:rPr lang="en-US" dirty="0" smtClean="0">
                <a:latin typeface="Futura Md BT" pitchFamily="34" charset="0"/>
              </a:rPr>
              <a:t>Assume an unfamiliar reader.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Explain and support your thesis.</a:t>
            </a:r>
          </a:p>
          <a:p>
            <a:pPr lvl="3"/>
            <a:r>
              <a:rPr lang="en-US" sz="2100" dirty="0">
                <a:latin typeface="Futura Md BT" pitchFamily="34" charset="0"/>
              </a:rPr>
              <a:t>Include information that answers your reader’s questions about the thesis</a:t>
            </a:r>
            <a:r>
              <a:rPr lang="en-US" sz="2100" dirty="0" smtClean="0">
                <a:latin typeface="Futura Md BT" pitchFamily="34" charset="0"/>
              </a:rPr>
              <a:t>.</a:t>
            </a:r>
          </a:p>
          <a:p>
            <a:pPr lvl="3"/>
            <a:r>
              <a:rPr lang="en-US" sz="2100" dirty="0">
                <a:latin typeface="Futura Md BT" pitchFamily="34" charset="0"/>
              </a:rPr>
              <a:t>Address </a:t>
            </a:r>
            <a:r>
              <a:rPr lang="en-US" sz="2100" dirty="0" smtClean="0">
                <a:latin typeface="Futura Md BT" pitchFamily="34" charset="0"/>
              </a:rPr>
              <a:t>counter-arguments.</a:t>
            </a:r>
            <a:endParaRPr lang="en-US" sz="2100" dirty="0">
              <a:latin typeface="Futura Md BT" pitchFamily="34" charset="0"/>
            </a:endParaRPr>
          </a:p>
          <a:p>
            <a:pPr marL="393192" lvl="1" indent="0">
              <a:buNone/>
            </a:pPr>
            <a:endParaRPr lang="en-US" dirty="0">
              <a:latin typeface="Futura Md BT" pitchFamily="34" charset="0"/>
            </a:endParaRP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lvl="1"/>
            <a:endParaRPr lang="en-US" dirty="0" smtClean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193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r>
              <a:rPr lang="en-US" sz="3200" dirty="0">
                <a:latin typeface="Futura Md BT" pitchFamily="34" charset="0"/>
              </a:rPr>
              <a:t>Organize, explain, and support that </a:t>
            </a:r>
            <a:r>
              <a:rPr lang="en-US" sz="3200" dirty="0" smtClean="0">
                <a:latin typeface="Futura Md BT" pitchFamily="34" charset="0"/>
              </a:rPr>
              <a:t>thesis.</a:t>
            </a:r>
          </a:p>
          <a:p>
            <a:pPr lvl="1"/>
            <a:r>
              <a:rPr lang="en-US" dirty="0">
                <a:latin typeface="Futura Md BT" pitchFamily="34" charset="0"/>
              </a:rPr>
              <a:t>Assume an unfamiliar reader.</a:t>
            </a:r>
          </a:p>
          <a:p>
            <a:pPr lvl="1"/>
            <a:r>
              <a:rPr lang="en-US" dirty="0">
                <a:latin typeface="Futura Md BT" pitchFamily="34" charset="0"/>
              </a:rPr>
              <a:t>Explain and support your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Make your organization obvious.</a:t>
            </a:r>
          </a:p>
          <a:p>
            <a:pPr marL="393192" lvl="1" indent="0">
              <a:buNone/>
            </a:pPr>
            <a:endParaRPr lang="en-US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Roadmaps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Thesis sentences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Transitions</a:t>
            </a:r>
            <a:endParaRPr lang="en-US" dirty="0">
              <a:latin typeface="Futura Md BT" pitchFamily="34" charset="0"/>
            </a:endParaRPr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00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 </a:t>
            </a:r>
          </a:p>
          <a:p>
            <a:r>
              <a:rPr lang="en-US" sz="3200" dirty="0">
                <a:latin typeface="Futura Md BT" pitchFamily="34" charset="0"/>
              </a:rPr>
              <a:t>Organize, explain, and support that thesis.</a:t>
            </a:r>
          </a:p>
          <a:p>
            <a:r>
              <a:rPr lang="en-US" sz="3200" b="1" dirty="0" smtClean="0">
                <a:latin typeface="Futura Md BT" pitchFamily="34" charset="0"/>
              </a:rPr>
              <a:t>Save time for polishing.</a:t>
            </a: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lvl="1"/>
            <a:r>
              <a:rPr lang="en-US" dirty="0" smtClean="0">
                <a:latin typeface="Futura Md BT" pitchFamily="34" charset="0"/>
              </a:rPr>
              <a:t>Edit out surplus words.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Read slowly and carefully for errors and style.</a:t>
            </a:r>
          </a:p>
          <a:p>
            <a:pPr lvl="3"/>
            <a:r>
              <a:rPr lang="en-US" dirty="0" smtClean="0">
                <a:latin typeface="Futura Md BT" pitchFamily="34" charset="0"/>
              </a:rPr>
              <a:t>Use the </a:t>
            </a:r>
            <a:r>
              <a:rPr lang="en-US" dirty="0">
                <a:latin typeface="Futura Md BT" pitchFamily="34" charset="0"/>
              </a:rPr>
              <a:t>Redbook </a:t>
            </a:r>
            <a:r>
              <a:rPr lang="en-US" dirty="0" smtClean="0">
                <a:latin typeface="Futura Md BT" pitchFamily="34" charset="0"/>
              </a:rPr>
              <a:t>or the </a:t>
            </a:r>
            <a:r>
              <a:rPr lang="en-US" dirty="0">
                <a:latin typeface="Futura Md BT" pitchFamily="34" charset="0"/>
              </a:rPr>
              <a:t>Texas Manual on Style</a:t>
            </a:r>
          </a:p>
          <a:p>
            <a:pPr marL="365760" lvl="1" indent="0">
              <a:buNone/>
            </a:pPr>
            <a:endParaRPr lang="en-US" dirty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23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Futura Md BT" pitchFamily="34" charset="0"/>
              </a:rPr>
              <a:t>Have a clear thesis. </a:t>
            </a:r>
          </a:p>
          <a:p>
            <a:r>
              <a:rPr lang="en-US" sz="3200" dirty="0">
                <a:latin typeface="Futura Md BT" pitchFamily="34" charset="0"/>
              </a:rPr>
              <a:t>Organize, explain, and support that thesis.</a:t>
            </a:r>
          </a:p>
          <a:p>
            <a:r>
              <a:rPr lang="en-US" sz="3200" b="1" dirty="0" smtClean="0">
                <a:latin typeface="Futura Md BT" pitchFamily="34" charset="0"/>
              </a:rPr>
              <a:t>Save time for polishing.</a:t>
            </a: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lvl="1"/>
            <a:r>
              <a:rPr lang="en-US" dirty="0" smtClean="0">
                <a:latin typeface="Futura Md BT" pitchFamily="34" charset="0"/>
              </a:rPr>
              <a:t>Edit out surplus words.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Read slowly and carefully for errors and style.</a:t>
            </a:r>
          </a:p>
          <a:p>
            <a:pPr lvl="1"/>
            <a:r>
              <a:rPr lang="en-US" dirty="0">
                <a:latin typeface="Futura Md BT" pitchFamily="34" charset="0"/>
              </a:rPr>
              <a:t>Save more time for citation than you think you need.</a:t>
            </a:r>
          </a:p>
          <a:p>
            <a:pPr lvl="1"/>
            <a:endParaRPr lang="en-US" dirty="0" smtClean="0">
              <a:latin typeface="Futura Md BT" pitchFamily="34" charset="0"/>
            </a:endParaRPr>
          </a:p>
          <a:p>
            <a:pPr marL="365760" lvl="1" indent="0">
              <a:buNone/>
            </a:pPr>
            <a:endParaRPr lang="en-US" dirty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261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Futura Md BT" pitchFamily="34" charset="0"/>
              </a:rPr>
              <a:t>Have a clear thesis. </a:t>
            </a:r>
          </a:p>
          <a:p>
            <a:pPr lvl="1"/>
            <a:r>
              <a:rPr lang="en-US" dirty="0">
                <a:latin typeface="Futura Md BT" pitchFamily="34" charset="0"/>
              </a:rPr>
              <a:t>Decide what you think about the case.</a:t>
            </a:r>
          </a:p>
          <a:p>
            <a:pPr lvl="1"/>
            <a:r>
              <a:rPr lang="en-US" dirty="0">
                <a:latin typeface="Futura Md BT" pitchFamily="34" charset="0"/>
              </a:rPr>
              <a:t> State </a:t>
            </a:r>
            <a:r>
              <a:rPr lang="en-US" dirty="0" smtClean="0">
                <a:latin typeface="Futura Md BT" pitchFamily="34" charset="0"/>
              </a:rPr>
              <a:t>your thesis clearly </a:t>
            </a:r>
            <a:r>
              <a:rPr lang="en-US" dirty="0">
                <a:latin typeface="Futura Md BT" pitchFamily="34" charset="0"/>
              </a:rPr>
              <a:t>in one sentence.</a:t>
            </a:r>
          </a:p>
          <a:p>
            <a:pPr lvl="1"/>
            <a:r>
              <a:rPr lang="en-US" dirty="0">
                <a:latin typeface="Futura Md BT" pitchFamily="34" charset="0"/>
              </a:rPr>
              <a:t> Keep that thesis in front of you as you write.</a:t>
            </a:r>
          </a:p>
          <a:p>
            <a:pPr lvl="1">
              <a:spcAft>
                <a:spcPts val="600"/>
              </a:spcAft>
            </a:pPr>
            <a:r>
              <a:rPr lang="en-US" dirty="0">
                <a:latin typeface="Futura Md BT" pitchFamily="34" charset="0"/>
              </a:rPr>
              <a:t> Modify the thesis as you write</a:t>
            </a:r>
            <a:r>
              <a:rPr lang="en-US" dirty="0" smtClean="0">
                <a:latin typeface="Futura Md BT" pitchFamily="34" charset="0"/>
              </a:rPr>
              <a:t>.</a:t>
            </a:r>
          </a:p>
          <a:p>
            <a:r>
              <a:rPr lang="en-US" dirty="0" smtClean="0">
                <a:latin typeface="Futura Md BT" pitchFamily="34" charset="0"/>
              </a:rPr>
              <a:t>Organize, explain, and support that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Assume an unfamiliar reader.</a:t>
            </a:r>
            <a:endParaRPr lang="en-US" dirty="0">
              <a:latin typeface="Futura Md BT" pitchFamily="34" charset="0"/>
            </a:endParaRPr>
          </a:p>
          <a:p>
            <a:pPr lvl="1"/>
            <a:r>
              <a:rPr lang="en-US" dirty="0" smtClean="0">
                <a:latin typeface="Futura Md BT" pitchFamily="34" charset="0"/>
              </a:rPr>
              <a:t>Explain and support your thesis.</a:t>
            </a:r>
            <a:endParaRPr lang="en-US" dirty="0">
              <a:latin typeface="Futura Md BT" pitchFamily="34" charset="0"/>
            </a:endParaRPr>
          </a:p>
          <a:p>
            <a:pPr lvl="1">
              <a:spcAft>
                <a:spcPts val="600"/>
              </a:spcAft>
            </a:pPr>
            <a:r>
              <a:rPr lang="en-US" dirty="0" smtClean="0">
                <a:latin typeface="Futura Md BT" pitchFamily="34" charset="0"/>
              </a:rPr>
              <a:t>Make your organization obvious.</a:t>
            </a:r>
          </a:p>
          <a:p>
            <a:r>
              <a:rPr lang="en-US" dirty="0" smtClean="0">
                <a:latin typeface="Futura Md BT" pitchFamily="34" charset="0"/>
              </a:rPr>
              <a:t>Save time for polishing.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Edit out surplus words.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Read slowly and carefully for errors and style.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Save more time for citation than </a:t>
            </a:r>
            <a:r>
              <a:rPr lang="en-US" dirty="0">
                <a:latin typeface="Futura Md BT" pitchFamily="34" charset="0"/>
              </a:rPr>
              <a:t>you </a:t>
            </a:r>
            <a:r>
              <a:rPr lang="en-US" dirty="0" smtClean="0">
                <a:latin typeface="Futura Md BT" pitchFamily="34" charset="0"/>
              </a:rPr>
              <a:t>think you need.</a:t>
            </a:r>
            <a:endParaRPr lang="en-US" dirty="0">
              <a:latin typeface="Futura Md BT" pitchFamily="34" charset="0"/>
            </a:endParaRPr>
          </a:p>
          <a:p>
            <a:pPr marL="365760" lvl="1" indent="0">
              <a:buNone/>
            </a:pPr>
            <a:endParaRPr lang="en-US" dirty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4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>
              <a:latin typeface="Futura Md B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Futura Md BT" pitchFamily="34" charset="0"/>
              </a:rPr>
              <a:t>Critical analysis and depth</a:t>
            </a:r>
          </a:p>
          <a:p>
            <a:pPr>
              <a:buFont typeface="Wingdings" pitchFamily="2" charset="2"/>
              <a:buChar char="Ø"/>
            </a:pPr>
            <a:endParaRPr lang="en-US" sz="3200" dirty="0">
              <a:latin typeface="Futura Md B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Futura Md BT" pitchFamily="34" charset="0"/>
              </a:rPr>
              <a:t>Organized, clear writing</a:t>
            </a:r>
          </a:p>
          <a:p>
            <a:pPr>
              <a:buFont typeface="Wingdings" pitchFamily="2" charset="2"/>
              <a:buChar char="Ø"/>
            </a:pPr>
            <a:endParaRPr lang="en-US" sz="3200" dirty="0" smtClean="0">
              <a:latin typeface="Futura Md BT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latin typeface="Futura Md BT" pitchFamily="34" charset="0"/>
              </a:rPr>
              <a:t>Careful editing</a:t>
            </a:r>
            <a:endParaRPr lang="en-US" sz="3200" dirty="0">
              <a:latin typeface="Futura Md B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838200"/>
          </a:xfrm>
        </p:spPr>
        <p:txBody>
          <a:bodyPr>
            <a:noAutofit/>
          </a:bodyPr>
          <a:lstStyle/>
          <a:p>
            <a:r>
              <a:rPr lang="en-US" dirty="0">
                <a:latin typeface="Futura Md BT" pitchFamily="34" charset="0"/>
              </a:rPr>
              <a:t>What journal editors look for:</a:t>
            </a:r>
            <a:br>
              <a:rPr lang="en-US" dirty="0">
                <a:latin typeface="Futura Md BT" pitchFamily="34" charset="0"/>
              </a:rPr>
            </a:br>
            <a:endParaRPr lang="en-US" dirty="0">
              <a:latin typeface="Futura Md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41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Futura Md BT" pitchFamily="34" charset="0"/>
              </a:rPr>
              <a:t>Have a clear thesis. </a:t>
            </a:r>
          </a:p>
          <a:p>
            <a:pPr marL="365760" lvl="1" indent="0">
              <a:buNone/>
            </a:pPr>
            <a:endParaRPr lang="en-US" sz="3200" dirty="0" smtClean="0">
              <a:latin typeface="Futura Md BT" pitchFamily="34" charset="0"/>
            </a:endParaRPr>
          </a:p>
          <a:p>
            <a:r>
              <a:rPr lang="en-US" sz="3200" dirty="0" smtClean="0">
                <a:latin typeface="Futura Md BT" pitchFamily="34" charset="0"/>
              </a:rPr>
              <a:t>Organize, explain, and support that thesis.</a:t>
            </a:r>
          </a:p>
          <a:p>
            <a:pPr marL="0" indent="0">
              <a:buNone/>
            </a:pPr>
            <a:endParaRPr lang="en-US" sz="3200" dirty="0" smtClean="0">
              <a:latin typeface="Futura Md BT" pitchFamily="34" charset="0"/>
            </a:endParaRPr>
          </a:p>
          <a:p>
            <a:r>
              <a:rPr lang="en-US" sz="3200" dirty="0" smtClean="0">
                <a:latin typeface="Futura Md BT" pitchFamily="34" charset="0"/>
              </a:rPr>
              <a:t>Save time for polishing.</a:t>
            </a:r>
          </a:p>
          <a:p>
            <a:pPr marL="0" indent="0">
              <a:buNone/>
            </a:pPr>
            <a:endParaRPr lang="en-US" sz="3200" dirty="0" smtClean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utura Md BT" pitchFamily="34" charset="0"/>
              </a:rPr>
              <a:t>To improve your submission</a:t>
            </a:r>
            <a:endParaRPr lang="en-US" dirty="0">
              <a:latin typeface="Futura Md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897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 indent="-457200"/>
            <a:r>
              <a:rPr lang="en-US" dirty="0" smtClean="0">
                <a:latin typeface="Futura Md BT" pitchFamily="34" charset="0"/>
              </a:rPr>
              <a:t> </a:t>
            </a:r>
            <a:r>
              <a:rPr lang="en-US" b="1" dirty="0" smtClean="0">
                <a:latin typeface="Futura Md BT" pitchFamily="34" charset="0"/>
              </a:rPr>
              <a:t>Decide what you think about the case. </a:t>
            </a:r>
          </a:p>
          <a:p>
            <a:pPr marL="393192" lvl="1" indent="0">
              <a:buNone/>
            </a:pPr>
            <a:endParaRPr lang="en-US" b="1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Does it expand, limit, or change the </a:t>
            </a:r>
            <a:br>
              <a:rPr lang="en-US" dirty="0" smtClean="0">
                <a:latin typeface="Futura Md BT" pitchFamily="34" charset="0"/>
              </a:rPr>
            </a:br>
            <a:r>
              <a:rPr lang="en-US" dirty="0" smtClean="0">
                <a:latin typeface="Futura Md BT" pitchFamily="34" charset="0"/>
              </a:rPr>
              <a:t>previous law? How?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Is it a good decision or a bad one?  Why?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Does it suggest a future direction for this </a:t>
            </a:r>
            <a:br>
              <a:rPr lang="en-US" dirty="0" smtClean="0">
                <a:latin typeface="Futura Md BT" pitchFamily="34" charset="0"/>
              </a:rPr>
            </a:br>
            <a:r>
              <a:rPr lang="en-US" dirty="0" smtClean="0">
                <a:latin typeface="Futura Md BT" pitchFamily="34" charset="0"/>
              </a:rPr>
              <a:t>area of law?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Does it require correction or change?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utura Md BT" pitchFamily="34" charset="0"/>
              </a:rPr>
              <a:t>To improve your submission</a:t>
            </a:r>
            <a:endParaRPr lang="en-US" dirty="0">
              <a:latin typeface="Futura Md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182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Decide what you think about the case.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</a:t>
            </a:r>
            <a:r>
              <a:rPr lang="en-US" b="1" dirty="0" smtClean="0">
                <a:latin typeface="Futura Md BT" pitchFamily="34" charset="0"/>
              </a:rPr>
              <a:t>State your thesis clearly in one sentence.</a:t>
            </a:r>
          </a:p>
          <a:p>
            <a:pPr marL="393192" lvl="1" indent="0">
              <a:buNone/>
            </a:pPr>
            <a:endParaRPr lang="en-US" b="1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This case makes it virtually impossible to </a:t>
            </a:r>
            <a:br>
              <a:rPr lang="en-US" dirty="0" smtClean="0">
                <a:latin typeface="Futura Md BT" pitchFamily="34" charset="0"/>
              </a:rPr>
            </a:br>
            <a:r>
              <a:rPr lang="en-US" dirty="0" smtClean="0">
                <a:latin typeface="Futura Md BT" pitchFamily="34" charset="0"/>
              </a:rPr>
              <a:t>establish standing.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Because this claim is no longer viable, victims will have to sue under tort law theories instead.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To make recovery possible at all, courts will have to change the standard to “predominant cause” rather than “sole cause.”</a:t>
            </a:r>
          </a:p>
          <a:p>
            <a:pPr lvl="2"/>
            <a:endParaRPr lang="en-US" dirty="0" smtClean="0">
              <a:latin typeface="Futura Md BT" pitchFamily="34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utura Md BT" pitchFamily="34" charset="0"/>
              </a:rPr>
              <a:t>To improve your submission</a:t>
            </a:r>
            <a:endParaRPr lang="en-US" dirty="0">
              <a:latin typeface="Futura Md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79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Decide what you think about the case.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State your thesis clearly in one sentence.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b="1" dirty="0" smtClean="0">
                <a:latin typeface="Futura Md BT" pitchFamily="34" charset="0"/>
              </a:rPr>
              <a:t>Keep that sentence in front of you as you write.</a:t>
            </a:r>
          </a:p>
          <a:p>
            <a:pPr marL="393192" lvl="1" indent="0">
              <a:buNone/>
            </a:pPr>
            <a:endParaRPr lang="en-US" b="1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Write it on an index card, and tape it to </a:t>
            </a:r>
            <a:br>
              <a:rPr lang="en-US" dirty="0" smtClean="0">
                <a:latin typeface="Futura Md BT" pitchFamily="34" charset="0"/>
              </a:rPr>
            </a:br>
            <a:r>
              <a:rPr lang="en-US" dirty="0" smtClean="0">
                <a:latin typeface="Futura Md BT" pitchFamily="34" charset="0"/>
              </a:rPr>
              <a:t>your computer.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Look at it before you write a section. 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Compare all your content to that thesis </a:t>
            </a:r>
            <a:br>
              <a:rPr lang="en-US" dirty="0" smtClean="0">
                <a:latin typeface="Futura Md BT" pitchFamily="34" charset="0"/>
              </a:rPr>
            </a:br>
            <a:r>
              <a:rPr lang="en-US" dirty="0" smtClean="0">
                <a:latin typeface="Futura Md BT" pitchFamily="34" charset="0"/>
              </a:rPr>
              <a:t>to make sure the content is relevant.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91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Decide what you think about the case.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State your thesis clearly in one sentence.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dirty="0" smtClean="0">
                <a:latin typeface="Futura Md BT" pitchFamily="34" charset="0"/>
              </a:rPr>
              <a:t>Keep that thesis in front of you as you write.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b="1" dirty="0" smtClean="0">
                <a:latin typeface="Futura Md BT" pitchFamily="34" charset="0"/>
              </a:rPr>
              <a:t>Modify the thesis as you write</a:t>
            </a:r>
            <a:r>
              <a:rPr lang="en-US" dirty="0" smtClean="0">
                <a:latin typeface="Futura Md BT" pitchFamily="34" charset="0"/>
              </a:rPr>
              <a:t>.</a:t>
            </a:r>
          </a:p>
          <a:p>
            <a:pPr marL="393192" lvl="1" indent="0">
              <a:buNone/>
            </a:pPr>
            <a:endParaRPr lang="en-US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Replace extreme statements with supportable ones.</a:t>
            </a:r>
          </a:p>
          <a:p>
            <a:pPr marL="914400" lvl="3" indent="0">
              <a:buNone/>
            </a:pPr>
            <a:endParaRPr lang="en-US" dirty="0" smtClean="0">
              <a:latin typeface="Futura Md B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27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Decide what you think about the case.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State your thesis clearly in one sentence.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dirty="0" smtClean="0">
                <a:latin typeface="Futura Md BT" pitchFamily="34" charset="0"/>
              </a:rPr>
              <a:t>Keep that thesis in front of you as you write.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b="1" dirty="0" smtClean="0">
                <a:latin typeface="Futura Md BT" pitchFamily="34" charset="0"/>
              </a:rPr>
              <a:t>Modify the thesis as you write</a:t>
            </a:r>
            <a:r>
              <a:rPr lang="en-US" dirty="0" smtClean="0">
                <a:latin typeface="Futura Md BT" pitchFamily="34" charset="0"/>
              </a:rPr>
              <a:t>.</a:t>
            </a:r>
          </a:p>
          <a:p>
            <a:pPr marL="393192" lvl="1" indent="0">
              <a:buNone/>
            </a:pPr>
            <a:endParaRPr lang="en-US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Replace extreme statements with more supportable ones.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Narrow or broaden the statement as needed.</a:t>
            </a:r>
          </a:p>
          <a:p>
            <a:pPr marL="914400" lvl="3" indent="0">
              <a:buNone/>
            </a:pPr>
            <a:endParaRPr lang="en-US" dirty="0">
              <a:latin typeface="Futura Md BT" pitchFamily="34" charset="0"/>
            </a:endParaRPr>
          </a:p>
          <a:p>
            <a:pPr marL="960120" lvl="3" indent="0">
              <a:buNone/>
            </a:pPr>
            <a:endParaRPr lang="en-US" dirty="0" smtClean="0"/>
          </a:p>
          <a:p>
            <a:pPr lvl="3"/>
            <a:endParaRPr lang="en-US" dirty="0"/>
          </a:p>
          <a:p>
            <a:pPr lvl="3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487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Futura Md BT" pitchFamily="34" charset="0"/>
              </a:rPr>
              <a:t>Have a clear thesis.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Decide what you think about the case.</a:t>
            </a:r>
          </a:p>
          <a:p>
            <a:pPr lvl="1"/>
            <a:r>
              <a:rPr lang="en-US" dirty="0" smtClean="0">
                <a:latin typeface="Futura Md BT" pitchFamily="34" charset="0"/>
              </a:rPr>
              <a:t> State your thesis clearly in one sentence.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dirty="0" smtClean="0">
                <a:latin typeface="Futura Md BT" pitchFamily="34" charset="0"/>
              </a:rPr>
              <a:t>Keep that thesis in front of you as you write.</a:t>
            </a:r>
          </a:p>
          <a:p>
            <a:pPr lvl="1"/>
            <a:r>
              <a:rPr lang="en-US" dirty="0">
                <a:latin typeface="Futura Md BT" pitchFamily="34" charset="0"/>
              </a:rPr>
              <a:t> </a:t>
            </a:r>
            <a:r>
              <a:rPr lang="en-US" dirty="0" smtClean="0">
                <a:latin typeface="Futura Md BT" pitchFamily="34" charset="0"/>
              </a:rPr>
              <a:t>Modify the thesis as you write.</a:t>
            </a:r>
          </a:p>
          <a:p>
            <a:pPr marL="393192" lvl="1" indent="0">
              <a:buNone/>
            </a:pPr>
            <a:endParaRPr lang="en-US" dirty="0" smtClean="0">
              <a:latin typeface="Futura Md BT" pitchFamily="34" charset="0"/>
            </a:endParaRPr>
          </a:p>
          <a:p>
            <a:pPr marL="1188720" lvl="2"/>
            <a:r>
              <a:rPr lang="en-US" dirty="0" smtClean="0">
                <a:latin typeface="Futura Md BT" pitchFamily="34" charset="0"/>
              </a:rPr>
              <a:t>Replace extreme statements with more supportable ones.</a:t>
            </a:r>
          </a:p>
          <a:p>
            <a:pPr marL="1188720" lvl="2"/>
            <a:r>
              <a:rPr lang="en-US" dirty="0" smtClean="0">
                <a:latin typeface="Futura Md BT" pitchFamily="34" charset="0"/>
              </a:rPr>
              <a:t>Narrow or broaden the statement as needed.</a:t>
            </a:r>
          </a:p>
          <a:p>
            <a:pPr marL="1188720" lvl="2"/>
            <a:r>
              <a:rPr lang="en-US" b="1" dirty="0" smtClean="0">
                <a:latin typeface="Futura Md BT" pitchFamily="34" charset="0"/>
              </a:rPr>
              <a:t>Change your mind, if necessary.</a:t>
            </a:r>
          </a:p>
          <a:p>
            <a:pPr marL="914400" lvl="3" indent="0">
              <a:buNone/>
            </a:pPr>
            <a:endParaRPr lang="en-US" dirty="0">
              <a:latin typeface="Futura Md BT" pitchFamily="34" charset="0"/>
            </a:endParaRPr>
          </a:p>
          <a:p>
            <a:pPr lvl="3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Futura Md BT" pitchFamily="34" charset="0"/>
              </a:rPr>
              <a:t>To improve your 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277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522</TotalTime>
  <Words>658</Words>
  <Application>Microsoft Office PowerPoint</Application>
  <PresentationFormat>On-screen Show (4:3)</PresentationFormat>
  <Paragraphs>145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Writing for Journals</vt:lpstr>
      <vt:lpstr>What journal editors look for: 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  <vt:lpstr>To improve your submission</vt:lpstr>
    </vt:vector>
  </TitlesOfParts>
  <Company>UW Law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for Journals</dc:title>
  <dc:creator>barm1</dc:creator>
  <cp:lastModifiedBy>AEP Student Assistant</cp:lastModifiedBy>
  <cp:revision>92</cp:revision>
  <cp:lastPrinted>2012-03-21T15:47:24Z</cp:lastPrinted>
  <dcterms:created xsi:type="dcterms:W3CDTF">2011-03-21T13:35:41Z</dcterms:created>
  <dcterms:modified xsi:type="dcterms:W3CDTF">2012-03-29T17:50:48Z</dcterms:modified>
</cp:coreProperties>
</file>