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6" r:id="rId7"/>
    <p:sldId id="260" r:id="rId8"/>
    <p:sldId id="262" r:id="rId9"/>
    <p:sldId id="263" r:id="rId10"/>
    <p:sldId id="264" r:id="rId11"/>
    <p:sldId id="274" r:id="rId12"/>
    <p:sldId id="273" r:id="rId13"/>
    <p:sldId id="265" r:id="rId14"/>
    <p:sldId id="275" r:id="rId15"/>
    <p:sldId id="277" r:id="rId16"/>
    <p:sldId id="278" r:id="rId17"/>
    <p:sldId id="279" r:id="rId18"/>
    <p:sldId id="266" r:id="rId19"/>
    <p:sldId id="269" r:id="rId20"/>
    <p:sldId id="267" r:id="rId21"/>
    <p:sldId id="268" r:id="rId22"/>
    <p:sldId id="270" r:id="rId23"/>
    <p:sldId id="271" r:id="rId24"/>
    <p:sldId id="272" r:id="rId25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21" autoAdjust="0"/>
  </p:normalViewPr>
  <p:slideViewPr>
    <p:cSldViewPr snapToGrid="0" snapToObjects="1">
      <p:cViewPr varScale="1">
        <p:scale>
          <a:sx n="111" d="100"/>
          <a:sy n="111" d="100"/>
        </p:scale>
        <p:origin x="100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6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3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6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8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2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0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2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82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9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3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B577-6F53-7E49-B4E0-385BAAB563E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E59BC-3690-6647-BB6F-7144A2100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3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ation.wisc.edu/vanpool/" TargetMode="External"/><Relationship Id="rId2" Type="http://schemas.openxmlformats.org/officeDocument/2006/relationships/hyperlink" Target="https://transportation.wisc.edu/permi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transportation.wisc.edu/commuter-solutions/emergency-ride-hom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dison.bcycle.com/home" TargetMode="External"/><Relationship Id="rId2" Type="http://schemas.openxmlformats.org/officeDocument/2006/relationships/hyperlink" Target="https://transportation.wisc.edu/bus/employee-bus-pass-progra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housing.wisc.edu/dining/location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transportation.wisc.edu/safewalk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.wisc.edu" TargetMode="External"/><Relationship Id="rId2" Type="http://schemas.openxmlformats.org/officeDocument/2006/relationships/hyperlink" Target="https://union.wisc.edu/events-and-activiti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uwbadgers.com/index.asp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akeshorepreserve.wisc.e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boretum.wisc.ed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boretum.wisc.ed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cursolutions.com/nui/signin" TargetMode="External"/><Relationship Id="rId2" Type="http://schemas.openxmlformats.org/officeDocument/2006/relationships/hyperlink" Target="https://kb.wisc.edu/page.php?id=250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bussvc.wisc.edu/acct/policy/travel/lodging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swap.wisc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king.wisc.edu/on-campus/" TargetMode="External"/><Relationship Id="rId2" Type="http://schemas.openxmlformats.org/officeDocument/2006/relationships/hyperlink" Target="https://working.wisc.edu/discoun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sc.edu/services/antivirus-software/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kb.wisc.edu/helpdesk/page.php?id=4384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ynda.com/" TargetMode="External"/><Relationship Id="rId5" Type="http://schemas.openxmlformats.org/officeDocument/2006/relationships/hyperlink" Target="http://techstore.doit.wisc.edu/promos.asp?login=P" TargetMode="External"/><Relationship Id="rId4" Type="http://schemas.openxmlformats.org/officeDocument/2006/relationships/hyperlink" Target="http://wiscsoftware.wisc.edu/wisc_fs/school.asp?institution=102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svc.wisc.edu/acct/travel/index.html" TargetMode="External"/><Relationship Id="rId2" Type="http://schemas.openxmlformats.org/officeDocument/2006/relationships/hyperlink" Target="https://it.wisc.edu/services/digital-publishing-and-printin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madison.com" TargetMode="External"/><Relationship Id="rId2" Type="http://schemas.openxmlformats.org/officeDocument/2006/relationships/hyperlink" Target="https://info.wisc.edu/plan-your-visi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orking.wisc.edu/on-campu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wisc.edu/casi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erin.mcbride@wisc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oed.wisc.ed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ccfr.wisc.edu/campus-child-care-centers/uw-child-care-network/" TargetMode="External"/><Relationship Id="rId2" Type="http://schemas.openxmlformats.org/officeDocument/2006/relationships/hyperlink" Target="https://occfr.wisc.edu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occfr.wisc.edu/financial-assistance/uw-madison-faculty-and-staff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sc.edu/employee-assistance-office/lifematters/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hr.wisc.edu/employee-assistance-offi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alent.wisc.edu/home/HideATab/CulturalandLinguisticServicesHome/tabid/124/Default.aspx" TargetMode="External"/><Relationship Id="rId5" Type="http://schemas.openxmlformats.org/officeDocument/2006/relationships/hyperlink" Target="https://hr.wisc.edu/hib/" TargetMode="External"/><Relationship Id="rId4" Type="http://schemas.openxmlformats.org/officeDocument/2006/relationships/hyperlink" Target="https://hr.wisc.edu/about/workforce-relation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king.wisc.edu/human-resources/" TargetMode="External"/><Relationship Id="rId2" Type="http://schemas.openxmlformats.org/officeDocument/2006/relationships/hyperlink" Target="http://ohr.wisc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staff.wisc.edu/professional-development/grants" TargetMode="External"/><Relationship Id="rId2" Type="http://schemas.openxmlformats.org/officeDocument/2006/relationships/hyperlink" Target="https://it.wisc.edu/services/online-training-lynda-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alent.wisc.edu" TargetMode="External"/><Relationship Id="rId2" Type="http://schemas.openxmlformats.org/officeDocument/2006/relationships/hyperlink" Target="http://ohr.wisc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orking.wisc.edu/professional-developmen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134" y="2370667"/>
            <a:ext cx="8026400" cy="424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4134" y="203203"/>
            <a:ext cx="8026400" cy="22929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800" dirty="0" smtClean="0">
                <a:latin typeface="Arial"/>
                <a:cs typeface="Arial"/>
              </a:rPr>
              <a:t>The “Perks” of </a:t>
            </a:r>
            <a:r>
              <a:rPr lang="en-US" sz="2800" dirty="0">
                <a:latin typeface="Arial"/>
                <a:cs typeface="Arial"/>
              </a:rPr>
              <a:t>W</a:t>
            </a:r>
            <a:r>
              <a:rPr lang="en-US" sz="2800" dirty="0" smtClean="0">
                <a:latin typeface="Arial"/>
                <a:cs typeface="Arial"/>
              </a:rPr>
              <a:t>orking </a:t>
            </a:r>
            <a:r>
              <a:rPr lang="en-US" sz="2800" dirty="0">
                <a:latin typeface="Arial"/>
                <a:cs typeface="Arial"/>
              </a:rPr>
              <a:t>for </a:t>
            </a:r>
            <a:r>
              <a:rPr lang="en-US" sz="2800" dirty="0" smtClean="0">
                <a:latin typeface="Arial"/>
                <a:cs typeface="Arial"/>
              </a:rPr>
              <a:t>UW</a:t>
            </a:r>
          </a:p>
          <a:p>
            <a:pPr algn="ctr"/>
            <a:endParaRPr lang="en-US" sz="600" dirty="0">
              <a:latin typeface="Arial"/>
              <a:cs typeface="Arial"/>
            </a:endParaRP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Sponsored by the Committee on Academic Staff Initiatives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CASI, compiled by Erin McBride</a:t>
            </a:r>
          </a:p>
          <a:p>
            <a:pPr algn="ctr"/>
            <a:endParaRPr lang="en-US" sz="500" i="1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A brief guide to the benefits</a:t>
            </a:r>
            <a:r>
              <a:rPr lang="en-US" sz="2000" dirty="0">
                <a:latin typeface="Arial"/>
                <a:cs typeface="Arial"/>
              </a:rPr>
              <a:t>, incentives and “extras” you can enjoy by </a:t>
            </a:r>
            <a:r>
              <a:rPr lang="en-US" sz="2000" dirty="0" smtClean="0">
                <a:latin typeface="Arial"/>
                <a:cs typeface="Arial"/>
              </a:rPr>
              <a:t>simply being part of the UW community.</a:t>
            </a:r>
            <a:endParaRPr lang="en-US" sz="400" dirty="0" smtClean="0"/>
          </a:p>
          <a:p>
            <a:pPr algn="ctr"/>
            <a:endParaRPr lang="en-US" sz="300" dirty="0"/>
          </a:p>
          <a:p>
            <a:pPr algn="ctr"/>
            <a:r>
              <a:rPr lang="en-US" dirty="0"/>
              <a:t> </a:t>
            </a:r>
            <a:r>
              <a:rPr lang="en-US" sz="2000" b="1" dirty="0" smtClean="0"/>
              <a:t>Sept. 26, 2019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719676" y="2469940"/>
            <a:ext cx="7577666" cy="4040930"/>
            <a:chOff x="1278465" y="2290233"/>
            <a:chExt cx="6420434" cy="40609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2666" y="4351866"/>
              <a:ext cx="3296233" cy="19993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8465" y="2290233"/>
              <a:ext cx="3107268" cy="20616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5733" y="2290234"/>
              <a:ext cx="3296233" cy="20616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8466" y="4351866"/>
              <a:ext cx="3124200" cy="1999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0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8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3. On Campus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7312"/>
            <a:ext cx="8492763" cy="5404422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rgbClr val="FFFFFF"/>
                </a:solidFill>
              </a:rPr>
              <a:t>Parking and </a:t>
            </a:r>
            <a:r>
              <a:rPr lang="en-US" sz="3200" dirty="0" smtClean="0">
                <a:solidFill>
                  <a:srgbClr val="FFFFFF"/>
                </a:solidFill>
              </a:rPr>
              <a:t>Transportation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Parking Permits Explained </a:t>
            </a:r>
            <a:r>
              <a:rPr lang="en-US" sz="2000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en-US" sz="2000" dirty="0">
                <a:solidFill>
                  <a:schemeClr val="bg1"/>
                </a:solidFill>
                <a:hlinkClick r:id="rId2"/>
              </a:rPr>
              <a:t>://transportation.wisc.edu/permits</a:t>
            </a:r>
            <a:r>
              <a:rPr lang="en-US" sz="2000" dirty="0" smtClean="0">
                <a:solidFill>
                  <a:schemeClr val="bg1"/>
                </a:solidFill>
                <a:hlinkClick r:id="rId2"/>
              </a:rPr>
              <a:t>/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See the Law School’s Unit Transportation Coordinator (Adam </a:t>
            </a:r>
            <a:r>
              <a:rPr lang="en-US" dirty="0" err="1" smtClean="0">
                <a:solidFill>
                  <a:schemeClr val="bg1"/>
                </a:solidFill>
              </a:rPr>
              <a:t>Bushcott</a:t>
            </a:r>
            <a:r>
              <a:rPr lang="en-US" dirty="0" smtClean="0">
                <a:solidFill>
                  <a:schemeClr val="bg1"/>
                </a:solidFill>
              </a:rPr>
              <a:t>) for timelines and questions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Commuting Resources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Wisconsin Van </a:t>
            </a:r>
            <a:r>
              <a:rPr lang="en-US" sz="2800" dirty="0">
                <a:solidFill>
                  <a:schemeClr val="bg1"/>
                </a:solidFill>
              </a:rPr>
              <a:t>Pool </a:t>
            </a:r>
            <a:r>
              <a:rPr lang="en-US" sz="2000" dirty="0">
                <a:solidFill>
                  <a:schemeClr val="bg1"/>
                </a:solidFill>
                <a:hlinkClick r:id="rId3"/>
              </a:rPr>
              <a:t>https://transportation.wisc.edu/vanpool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Emergency Ride </a:t>
            </a:r>
            <a:r>
              <a:rPr lang="en-US" sz="2800" dirty="0">
                <a:solidFill>
                  <a:schemeClr val="bg1"/>
                </a:solidFill>
              </a:rPr>
              <a:t>Home </a:t>
            </a:r>
            <a:r>
              <a:rPr lang="en-US" sz="2000" dirty="0">
                <a:solidFill>
                  <a:schemeClr val="bg1"/>
                </a:solidFill>
                <a:hlinkClick r:id="rId4"/>
              </a:rPr>
              <a:t>https://transportation.wisc.edu/commuter-solutions/emergency-ride-home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See printed vouchers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5400" y="-3894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23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2867"/>
          </a:xfrm>
        </p:spPr>
        <p:txBody>
          <a:bodyPr>
            <a:normAutofit fontScale="92500"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Parking and </a:t>
            </a:r>
            <a:r>
              <a:rPr lang="en-US" sz="3200" dirty="0" smtClean="0">
                <a:solidFill>
                  <a:schemeClr val="bg1"/>
                </a:solidFill>
              </a:rPr>
              <a:t>Transportation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Discounted Employee </a:t>
            </a:r>
            <a:r>
              <a:rPr lang="en-US" sz="2800" dirty="0">
                <a:solidFill>
                  <a:schemeClr val="bg1"/>
                </a:solidFill>
              </a:rPr>
              <a:t>Bus </a:t>
            </a:r>
            <a:r>
              <a:rPr lang="en-US" sz="2800" dirty="0" smtClean="0">
                <a:solidFill>
                  <a:schemeClr val="bg1"/>
                </a:solidFill>
              </a:rPr>
              <a:t>Pass </a:t>
            </a:r>
            <a:r>
              <a:rPr lang="en-US" sz="2200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en-US" sz="2200" dirty="0">
                <a:solidFill>
                  <a:schemeClr val="bg1"/>
                </a:solidFill>
                <a:hlinkClick r:id="rId2"/>
              </a:rPr>
              <a:t>://transportation.wisc.edu/bus/employee-bus-pass-program/</a:t>
            </a:r>
            <a:r>
              <a:rPr lang="en-US" sz="2200" dirty="0">
                <a:solidFill>
                  <a:schemeClr val="bg1"/>
                </a:solidFill>
              </a:rPr>
              <a:t>   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Download the Bus Tracker App</a:t>
            </a: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$48 per year, apply online or in person</a:t>
            </a:r>
          </a:p>
          <a:p>
            <a:pPr marL="1371600" lvl="3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Bike Share: Madison </a:t>
            </a:r>
            <a:r>
              <a:rPr lang="en-US" sz="2800" dirty="0" err="1">
                <a:solidFill>
                  <a:schemeClr val="bg1"/>
                </a:solidFill>
              </a:rPr>
              <a:t>Bcycle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hlinkClick r:id="rId3"/>
              </a:rPr>
              <a:t>https://madison.bcycle.com/home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Download the “</a:t>
            </a:r>
            <a:r>
              <a:rPr lang="en-US" sz="2400" dirty="0" err="1">
                <a:solidFill>
                  <a:schemeClr val="bg1"/>
                </a:solidFill>
              </a:rPr>
              <a:t>Bcycle</a:t>
            </a:r>
            <a:r>
              <a:rPr lang="en-US" sz="2400" dirty="0">
                <a:solidFill>
                  <a:schemeClr val="bg1"/>
                </a:solidFill>
              </a:rPr>
              <a:t> App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$</a:t>
            </a:r>
            <a:r>
              <a:rPr lang="en-US" sz="2400" dirty="0">
                <a:solidFill>
                  <a:schemeClr val="bg1"/>
                </a:solidFill>
              </a:rPr>
              <a:t>30 per year </a:t>
            </a:r>
            <a:r>
              <a:rPr lang="en-US" sz="2400" dirty="0" smtClean="0">
                <a:solidFill>
                  <a:schemeClr val="bg1"/>
                </a:solidFill>
              </a:rPr>
              <a:t>membership fee with </a:t>
            </a:r>
            <a:r>
              <a:rPr lang="en-US" sz="2400" dirty="0">
                <a:solidFill>
                  <a:schemeClr val="bg1"/>
                </a:solidFill>
              </a:rPr>
              <a:t>a UW email </a:t>
            </a:r>
            <a:r>
              <a:rPr lang="en-US" sz="2400" dirty="0" smtClean="0">
                <a:solidFill>
                  <a:schemeClr val="bg1"/>
                </a:solidFill>
              </a:rPr>
              <a:t>account</a:t>
            </a:r>
            <a:endParaRPr lang="en-US" sz="2400" dirty="0">
              <a:solidFill>
                <a:schemeClr val="bg1"/>
              </a:solidFill>
            </a:endParaRPr>
          </a:p>
          <a:p>
            <a:pPr lvl="3"/>
            <a:r>
              <a:rPr lang="en-US" sz="2600" dirty="0" smtClean="0">
                <a:solidFill>
                  <a:schemeClr val="bg1"/>
                </a:solidFill>
              </a:rPr>
              <a:t>promo </a:t>
            </a:r>
            <a:r>
              <a:rPr lang="en-US" sz="2600" dirty="0">
                <a:solidFill>
                  <a:schemeClr val="bg1"/>
                </a:solidFill>
              </a:rPr>
              <a:t>code: </a:t>
            </a:r>
            <a:r>
              <a:rPr lang="en-US" sz="2600" dirty="0" smtClean="0">
                <a:solidFill>
                  <a:schemeClr val="bg1"/>
                </a:solidFill>
              </a:rPr>
              <a:t>WISCFACULTY</a:t>
            </a:r>
            <a:endParaRPr lang="en-US" sz="2600" dirty="0">
              <a:solidFill>
                <a:schemeClr val="bg1"/>
              </a:solidFill>
            </a:endParaRPr>
          </a:p>
          <a:p>
            <a:endParaRPr lang="en-US" sz="3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5770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3. On Campus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5400" y="-3894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1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3. On Campus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35562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Dining 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rgbClr val="FFFFFF"/>
                </a:solidFill>
              </a:rPr>
              <a:t>UW–Madison employees </a:t>
            </a:r>
            <a:r>
              <a:rPr lang="en-US" dirty="0" smtClean="0">
                <a:solidFill>
                  <a:srgbClr val="FFFFFF"/>
                </a:solidFill>
              </a:rPr>
              <a:t>receive </a:t>
            </a:r>
            <a:r>
              <a:rPr lang="en-US" dirty="0">
                <a:solidFill>
                  <a:srgbClr val="FFFFFF"/>
                </a:solidFill>
              </a:rPr>
              <a:t>a 5% discount by using a </a:t>
            </a:r>
            <a:r>
              <a:rPr lang="en-US" dirty="0" err="1">
                <a:solidFill>
                  <a:srgbClr val="FFFFFF"/>
                </a:solidFill>
              </a:rPr>
              <a:t>WisCard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to </a:t>
            </a:r>
            <a:r>
              <a:rPr lang="en-US" dirty="0">
                <a:solidFill>
                  <a:srgbClr val="FFFFFF"/>
                </a:solidFill>
              </a:rPr>
              <a:t>purchase food at all UW Dining </a:t>
            </a:r>
            <a:r>
              <a:rPr lang="en-US" dirty="0" smtClean="0">
                <a:solidFill>
                  <a:srgbClr val="FFFFFF"/>
                </a:solidFill>
              </a:rPr>
              <a:t>Options</a:t>
            </a:r>
            <a:endParaRPr lang="en-US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en-US" sz="1500" dirty="0" smtClean="0">
              <a:solidFill>
                <a:srgbClr val="FFFFFF"/>
              </a:solidFill>
            </a:endParaRP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Faculty and Staff Meal Plan: Pay $29.99 and your </a:t>
            </a:r>
            <a:r>
              <a:rPr lang="en-US" dirty="0" err="1" smtClean="0">
                <a:solidFill>
                  <a:srgbClr val="FFFFFF"/>
                </a:solidFill>
              </a:rPr>
              <a:t>WisCard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gets </a:t>
            </a:r>
            <a:r>
              <a:rPr lang="en-US" dirty="0" smtClean="0">
                <a:solidFill>
                  <a:srgbClr val="FFFFFF"/>
                </a:solidFill>
              </a:rPr>
              <a:t>you 20</a:t>
            </a:r>
            <a:r>
              <a:rPr lang="en-US" dirty="0">
                <a:solidFill>
                  <a:srgbClr val="FFFFFF"/>
                </a:solidFill>
              </a:rPr>
              <a:t>% off </a:t>
            </a:r>
            <a:r>
              <a:rPr lang="en-US" dirty="0" smtClean="0">
                <a:solidFill>
                  <a:srgbClr val="FFFFFF"/>
                </a:solidFill>
              </a:rPr>
              <a:t>all year at </a:t>
            </a:r>
            <a:r>
              <a:rPr lang="en-US" dirty="0">
                <a:solidFill>
                  <a:srgbClr val="FFFFFF"/>
                </a:solidFill>
              </a:rPr>
              <a:t>dining </a:t>
            </a:r>
            <a:r>
              <a:rPr lang="en-US" dirty="0" smtClean="0">
                <a:solidFill>
                  <a:srgbClr val="FFFFFF"/>
                </a:solidFill>
              </a:rPr>
              <a:t>halls (must sign up in person at Gordon Dining Hall, lower level)</a:t>
            </a:r>
          </a:p>
          <a:p>
            <a:pPr lvl="2"/>
            <a:endParaRPr lang="en-US" sz="1700" dirty="0">
              <a:solidFill>
                <a:srgbClr val="FFFFFF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Dining Options: Six UW Housing dining halls, Memorial Union, Union South, Babcock Dairy, Wisconsin Institutes for Discovery, Badger Alley Bistro </a:t>
            </a:r>
            <a:endParaRPr lang="en-US" dirty="0" smtClean="0">
              <a:solidFill>
                <a:schemeClr val="bg1"/>
              </a:solidFill>
            </a:endParaRPr>
          </a:p>
          <a:p>
            <a:pPr marL="914400" lvl="2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sz="2200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en-US" sz="2200" dirty="0">
                <a:solidFill>
                  <a:schemeClr val="bg1"/>
                </a:solidFill>
                <a:hlinkClick r:id="rId2"/>
              </a:rPr>
              <a:t>://www.housing.wisc.edu/dining/locations</a:t>
            </a:r>
            <a:r>
              <a:rPr lang="en-US" sz="2200" dirty="0" smtClean="0">
                <a:solidFill>
                  <a:schemeClr val="bg1"/>
                </a:solidFill>
                <a:hlinkClick r:id="rId2"/>
              </a:rPr>
              <a:t>/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marL="914400" lvl="2" indent="0">
              <a:buNone/>
            </a:pPr>
            <a:endParaRPr lang="en-US" sz="1500" dirty="0" smtClean="0">
              <a:solidFill>
                <a:schemeClr val="bg1"/>
              </a:solidFill>
            </a:endParaRP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New this year: “Ticket to Take Out Program” (reusable containers)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-3894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78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80" y="1244365"/>
            <a:ext cx="8712641" cy="5440362"/>
          </a:xfrm>
        </p:spPr>
        <p:txBody>
          <a:bodyPr>
            <a:noAutofit/>
          </a:bodyPr>
          <a:lstStyle/>
          <a:p>
            <a:pPr lvl="1"/>
            <a:r>
              <a:rPr lang="en-US" sz="2600" dirty="0">
                <a:solidFill>
                  <a:schemeClr val="bg1"/>
                </a:solidFill>
              </a:rPr>
              <a:t>W</a:t>
            </a:r>
            <a:r>
              <a:rPr lang="en-US" dirty="0">
                <a:solidFill>
                  <a:schemeClr val="bg1"/>
                </a:solidFill>
              </a:rPr>
              <a:t>ellness, Outdoor </a:t>
            </a:r>
            <a:r>
              <a:rPr lang="en-US" dirty="0" smtClean="0">
                <a:solidFill>
                  <a:schemeClr val="bg1"/>
                </a:solidFill>
              </a:rPr>
              <a:t>Activities</a:t>
            </a:r>
            <a:endParaRPr lang="en-US" dirty="0">
              <a:solidFill>
                <a:schemeClr val="bg1"/>
              </a:solidFill>
            </a:endParaRPr>
          </a:p>
          <a:p>
            <a:pPr marL="1098550" lvl="2" indent="-285750"/>
            <a:r>
              <a:rPr lang="en-US" u="sng" dirty="0" smtClean="0">
                <a:solidFill>
                  <a:schemeClr val="bg1"/>
                </a:solidFill>
              </a:rPr>
              <a:t>Rec Sports </a:t>
            </a:r>
            <a:r>
              <a:rPr lang="en-US" dirty="0" smtClean="0">
                <a:solidFill>
                  <a:schemeClr val="bg1"/>
                </a:solidFill>
              </a:rPr>
              <a:t>for workout facilities, classes, clubs intramurals and events</a:t>
            </a:r>
          </a:p>
          <a:p>
            <a:pPr marL="1098550" lvl="2" indent="-285750">
              <a:buNone/>
            </a:pPr>
            <a:endParaRPr lang="en-US" sz="1000" dirty="0" smtClean="0">
              <a:solidFill>
                <a:schemeClr val="bg1"/>
              </a:solidFill>
            </a:endParaRPr>
          </a:p>
          <a:p>
            <a:pPr marL="1098550" lvl="2" indent="-285750"/>
            <a:r>
              <a:rPr lang="en-US" u="sng" dirty="0" smtClean="0">
                <a:solidFill>
                  <a:schemeClr val="bg1"/>
                </a:solidFill>
              </a:rPr>
              <a:t>Outdoor UW </a:t>
            </a:r>
            <a:r>
              <a:rPr lang="en-US" dirty="0" smtClean="0">
                <a:solidFill>
                  <a:schemeClr val="bg1"/>
                </a:solidFill>
              </a:rPr>
              <a:t>includes activities, sports, equipment rentals and WI Hoofers Clubs</a:t>
            </a:r>
          </a:p>
          <a:p>
            <a:pPr marL="1098550" lvl="2" indent="-285750">
              <a:buNone/>
            </a:pPr>
            <a:endParaRPr lang="en-US" sz="900" dirty="0" smtClean="0">
              <a:solidFill>
                <a:schemeClr val="bg1"/>
              </a:solidFill>
            </a:endParaRPr>
          </a:p>
          <a:p>
            <a:pPr marL="1098550" lvl="2" indent="-285750"/>
            <a:r>
              <a:rPr lang="en-US" u="sng" dirty="0" err="1" smtClean="0">
                <a:solidFill>
                  <a:schemeClr val="bg1"/>
                </a:solidFill>
              </a:rPr>
              <a:t>UWell</a:t>
            </a:r>
            <a:r>
              <a:rPr lang="en-US" u="sng" dirty="0" smtClean="0">
                <a:solidFill>
                  <a:schemeClr val="bg1"/>
                </a:solidFill>
              </a:rPr>
              <a:t> initiatives </a:t>
            </a:r>
            <a:r>
              <a:rPr lang="en-US" dirty="0" smtClean="0">
                <a:solidFill>
                  <a:schemeClr val="bg1"/>
                </a:solidFill>
              </a:rPr>
              <a:t>to advance health and well-being of the UW Madison community</a:t>
            </a:r>
          </a:p>
          <a:p>
            <a:pPr marL="1098550" lvl="2" indent="-285750">
              <a:buNone/>
            </a:pPr>
            <a:endParaRPr lang="en-US" sz="1000" dirty="0" smtClean="0">
              <a:solidFill>
                <a:schemeClr val="bg1"/>
              </a:solidFill>
            </a:endParaRPr>
          </a:p>
          <a:p>
            <a:pPr marL="1098550" lvl="2" indent="-285750"/>
            <a:r>
              <a:rPr lang="en-US" u="sng" dirty="0" smtClean="0">
                <a:solidFill>
                  <a:schemeClr val="bg1"/>
                </a:solidFill>
              </a:rPr>
              <a:t>Safety Center</a:t>
            </a:r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sz="2600" dirty="0">
                <a:solidFill>
                  <a:srgbClr val="FFFFFF"/>
                </a:solidFill>
              </a:rPr>
              <a:t>C</a:t>
            </a:r>
            <a:r>
              <a:rPr lang="en-US" sz="2600" dirty="0" smtClean="0">
                <a:solidFill>
                  <a:srgbClr val="FFFFFF"/>
                </a:solidFill>
              </a:rPr>
              <a:t>hild </a:t>
            </a:r>
            <a:r>
              <a:rPr lang="en-US" sz="2600" dirty="0">
                <a:solidFill>
                  <a:srgbClr val="FFFFFF"/>
                </a:solidFill>
              </a:rPr>
              <a:t>safety products and injury prevention </a:t>
            </a:r>
            <a:r>
              <a:rPr lang="en-US" sz="2600" dirty="0" smtClean="0">
                <a:solidFill>
                  <a:srgbClr val="FFFFFF"/>
                </a:solidFill>
              </a:rPr>
              <a:t>education</a:t>
            </a:r>
          </a:p>
          <a:p>
            <a:pPr marL="1098550" lvl="2" indent="-285750">
              <a:buNone/>
            </a:pPr>
            <a:endParaRPr lang="en-US" sz="800" dirty="0" smtClean="0">
              <a:solidFill>
                <a:srgbClr val="FFFFFF"/>
              </a:solidFill>
            </a:endParaRPr>
          </a:p>
          <a:p>
            <a:pPr marL="1098550" lvl="2" indent="-285750"/>
            <a:r>
              <a:rPr lang="en-US" u="sng" dirty="0" err="1" smtClean="0">
                <a:solidFill>
                  <a:schemeClr val="bg1"/>
                </a:solidFill>
              </a:rPr>
              <a:t>SafeWalk</a:t>
            </a:r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rgbClr val="FFFFFF"/>
                </a:solidFill>
              </a:rPr>
              <a:t>F</a:t>
            </a:r>
            <a:r>
              <a:rPr lang="en-US" dirty="0" smtClean="0">
                <a:solidFill>
                  <a:srgbClr val="FFFFFF"/>
                </a:solidFill>
              </a:rPr>
              <a:t>ree </a:t>
            </a:r>
            <a:r>
              <a:rPr lang="en-US" dirty="0">
                <a:solidFill>
                  <a:srgbClr val="FFFFFF"/>
                </a:solidFill>
              </a:rPr>
              <a:t>walking companionship service available to all students, faculty, staff, and UW visitors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https://transportation.wisc.edu/safewalk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/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1800" dirty="0" smtClean="0">
              <a:solidFill>
                <a:srgbClr val="FFFFFF"/>
              </a:solidFill>
            </a:endParaRPr>
          </a:p>
          <a:p>
            <a:pPr lvl="2"/>
            <a:endParaRPr lang="en-US" sz="500" dirty="0">
              <a:solidFill>
                <a:schemeClr val="bg1"/>
              </a:solidFill>
            </a:endParaRPr>
          </a:p>
          <a:p>
            <a:pPr lvl="2"/>
            <a:endParaRPr lang="en-US" sz="2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3. On Campus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2333" y="-3386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78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323"/>
            <a:ext cx="8229600" cy="518568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Arts and Entertainment	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Wisconsin Union </a:t>
            </a:r>
            <a:endParaRPr lang="en-US" dirty="0" smtClean="0">
              <a:solidFill>
                <a:schemeClr val="bg1"/>
              </a:solidFill>
            </a:endParaRP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events</a:t>
            </a:r>
            <a:r>
              <a:rPr lang="en-US" dirty="0">
                <a:solidFill>
                  <a:schemeClr val="bg1"/>
                </a:solidFill>
              </a:rPr>
              <a:t>, classes, exhibits, </a:t>
            </a:r>
            <a:r>
              <a:rPr lang="en-US" dirty="0" smtClean="0">
                <a:solidFill>
                  <a:schemeClr val="bg1"/>
                </a:solidFill>
              </a:rPr>
              <a:t>movies</a:t>
            </a:r>
          </a:p>
          <a:p>
            <a:pPr marL="1135063" lvl="2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  <a:hlinkClick r:id="rId2"/>
              </a:rPr>
              <a:t>https://union.wisc.edu/events-and-activities</a:t>
            </a:r>
            <a:r>
              <a:rPr lang="en-US" sz="1800" dirty="0" smtClean="0">
                <a:solidFill>
                  <a:schemeClr val="bg1"/>
                </a:solidFill>
                <a:hlinkClick r:id="rId2"/>
              </a:rPr>
              <a:t>/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Arts Institute </a:t>
            </a:r>
            <a:r>
              <a:rPr lang="en-US" dirty="0" smtClean="0">
                <a:solidFill>
                  <a:schemeClr val="bg1"/>
                </a:solidFill>
              </a:rPr>
              <a:t>events</a:t>
            </a:r>
          </a:p>
          <a:p>
            <a:pPr marL="1193800" lvl="2" indent="0">
              <a:buNone/>
            </a:pPr>
            <a:r>
              <a:rPr lang="en-US" sz="1800" dirty="0">
                <a:solidFill>
                  <a:schemeClr val="bg1"/>
                </a:solidFill>
                <a:hlinkClick r:id="rId3"/>
              </a:rPr>
              <a:t>https://arts.wisc.edu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US" sz="1800" dirty="0" smtClean="0">
              <a:solidFill>
                <a:schemeClr val="bg1"/>
              </a:solidFill>
            </a:endParaRP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art</a:t>
            </a:r>
            <a:r>
              <a:rPr lang="en-US" dirty="0">
                <a:solidFill>
                  <a:schemeClr val="bg1"/>
                </a:solidFill>
              </a:rPr>
              <a:t>, dance, design, film, literature, music, </a:t>
            </a:r>
            <a:r>
              <a:rPr lang="en-US" dirty="0" smtClean="0">
                <a:solidFill>
                  <a:schemeClr val="bg1"/>
                </a:solidFill>
              </a:rPr>
              <a:t>theatre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Athletics </a:t>
            </a:r>
          </a:p>
          <a:p>
            <a:pPr marL="1195388" lvl="1" indent="0">
              <a:buNone/>
            </a:pPr>
            <a:r>
              <a:rPr lang="en-US" sz="2200" dirty="0">
                <a:solidFill>
                  <a:schemeClr val="bg1"/>
                </a:solidFill>
                <a:hlinkClick r:id="rId4"/>
              </a:rPr>
              <a:t>https://uwbadgers.com/</a:t>
            </a:r>
            <a:r>
              <a:rPr lang="en-US" sz="2200" dirty="0" smtClean="0">
                <a:solidFill>
                  <a:schemeClr val="bg1"/>
                </a:solidFill>
                <a:hlinkClick r:id="rId4"/>
              </a:rPr>
              <a:t>index.aspx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</a:p>
          <a:p>
            <a:pPr marL="1371600" lvl="3" indent="0">
              <a:buNone/>
            </a:pPr>
            <a:endParaRPr lang="en-US" sz="800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Nature Areas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Lakeshore Nature Preserve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Allen Centennial Gardens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UW Arboretum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3. On Campus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2333" y="-3386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60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9-09-16 at 10.14.11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" r="1445" b="4291"/>
          <a:stretch/>
        </p:blipFill>
        <p:spPr>
          <a:xfrm>
            <a:off x="169308" y="1964266"/>
            <a:ext cx="8754558" cy="469053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690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3. On Campus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2333" y="-338667"/>
            <a:ext cx="3810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463" y="1223934"/>
            <a:ext cx="7044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Lakeshore Nature Preserve, Lake Mendota South Shore</a:t>
            </a:r>
          </a:p>
          <a:p>
            <a:r>
              <a:rPr lang="en-US" sz="2000" dirty="0">
                <a:solidFill>
                  <a:srgbClr val="FFFFFF"/>
                </a:solidFill>
                <a:hlinkClick r:id="rId4"/>
              </a:rPr>
              <a:t>https://</a:t>
            </a:r>
            <a:r>
              <a:rPr lang="en-US" sz="2000" dirty="0" smtClean="0">
                <a:solidFill>
                  <a:srgbClr val="FFFFFF"/>
                </a:solidFill>
                <a:hlinkClick r:id="rId4"/>
              </a:rPr>
              <a:t>lakeshorepreserve.wisc.edu</a:t>
            </a:r>
            <a:r>
              <a:rPr lang="en-US" sz="2000" dirty="0" smtClean="0">
                <a:solidFill>
                  <a:srgbClr val="FFFFFF"/>
                </a:solidFill>
              </a:rPr>
              <a:t> 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91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2333" y="-338667"/>
            <a:ext cx="3810000" cy="2286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069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3. On Campus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1" y="1964266"/>
            <a:ext cx="7874000" cy="4734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473" y="1214442"/>
            <a:ext cx="7044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Allen Centennial Gardens, 620 Babcock Drive, Madison</a:t>
            </a:r>
          </a:p>
          <a:p>
            <a:r>
              <a:rPr lang="en-US" sz="2000" dirty="0">
                <a:solidFill>
                  <a:srgbClr val="FFFFFF"/>
                </a:solidFill>
                <a:hlinkClick r:id="rId4"/>
              </a:rPr>
              <a:t>https://</a:t>
            </a:r>
            <a:r>
              <a:rPr lang="en-US" sz="2000" dirty="0" smtClean="0">
                <a:solidFill>
                  <a:srgbClr val="FFFFFF"/>
                </a:solidFill>
                <a:hlinkClick r:id="rId4"/>
              </a:rPr>
              <a:t>arboretum.wisc.edu</a:t>
            </a:r>
            <a:r>
              <a:rPr lang="en-US" sz="2000" dirty="0" smtClean="0">
                <a:solidFill>
                  <a:srgbClr val="FFFFFF"/>
                </a:solidFill>
              </a:rPr>
              <a:t> 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97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3. On Campus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2333" y="-338667"/>
            <a:ext cx="3810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63" y="1914764"/>
            <a:ext cx="7433733" cy="4782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866" y="1197509"/>
            <a:ext cx="8077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UW Arboretum, 1207 Seminole Highway</a:t>
            </a:r>
            <a:r>
              <a:rPr lang="en-US" sz="2400" dirty="0">
                <a:solidFill>
                  <a:srgbClr val="FFFFFF"/>
                </a:solidFill>
              </a:rPr>
              <a:t>, Madison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  <a:hlinkClick r:id="rId4"/>
              </a:rPr>
              <a:t>https</a:t>
            </a:r>
            <a:r>
              <a:rPr lang="en-US" sz="2000" dirty="0">
                <a:solidFill>
                  <a:srgbClr val="FFFFFF"/>
                </a:solidFill>
                <a:hlinkClick r:id="rId4"/>
              </a:rPr>
              <a:t>://</a:t>
            </a:r>
            <a:r>
              <a:rPr lang="en-US" sz="2000" dirty="0" smtClean="0">
                <a:solidFill>
                  <a:srgbClr val="FFFFFF"/>
                </a:solidFill>
                <a:hlinkClick r:id="rId4"/>
              </a:rPr>
              <a:t>arboretum.wisc.edu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9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7" y="1417638"/>
            <a:ext cx="8348133" cy="5250720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500" dirty="0">
                <a:solidFill>
                  <a:schemeClr val="bg1"/>
                </a:solidFill>
              </a:rPr>
              <a:t>Personal </a:t>
            </a:r>
            <a:r>
              <a:rPr lang="en-US" sz="3500" dirty="0" smtClean="0">
                <a:solidFill>
                  <a:schemeClr val="bg1"/>
                </a:solidFill>
              </a:rPr>
              <a:t>Discounts</a:t>
            </a:r>
          </a:p>
          <a:p>
            <a:pPr marL="342900" lvl="1" indent="-342900">
              <a:buFont typeface="Arial"/>
              <a:buChar char="•"/>
            </a:pPr>
            <a:endParaRPr lang="en-US" sz="800" dirty="0" smtClean="0">
              <a:solidFill>
                <a:schemeClr val="bg1"/>
              </a:solidFill>
            </a:endParaRPr>
          </a:p>
          <a:p>
            <a:pPr marL="693738" lvl="2" indent="-236538" defTabSz="-334963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− </a:t>
            </a:r>
            <a:r>
              <a:rPr lang="en-US" sz="3000" dirty="0" smtClean="0">
                <a:solidFill>
                  <a:schemeClr val="bg1"/>
                </a:solidFill>
              </a:rPr>
              <a:t>Cell Phones-provider plan discount for UW Employees </a:t>
            </a:r>
            <a:r>
              <a:rPr lang="en-US" sz="2600" dirty="0" smtClean="0">
                <a:solidFill>
                  <a:srgbClr val="FFFFFF"/>
                </a:solidFill>
                <a:hlinkClick r:id="rId2"/>
              </a:rPr>
              <a:t>https</a:t>
            </a:r>
            <a:r>
              <a:rPr lang="en-US" sz="2600" dirty="0">
                <a:solidFill>
                  <a:srgbClr val="FFFFFF"/>
                </a:solidFill>
                <a:hlinkClick r:id="rId2"/>
              </a:rPr>
              <a:t>://kb.wisc.edu/page.php?id=25058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endParaRPr lang="en-US" sz="2600" dirty="0" smtClean="0">
              <a:solidFill>
                <a:schemeClr val="bg1"/>
              </a:solidFill>
            </a:endParaRPr>
          </a:p>
          <a:p>
            <a:pPr marL="693738" lvl="2" indent="-236538" defTabSz="-334963">
              <a:buNone/>
            </a:pPr>
            <a:r>
              <a:rPr lang="en-US" sz="3000" dirty="0">
                <a:solidFill>
                  <a:schemeClr val="bg1"/>
                </a:solidFill>
              </a:rPr>
              <a:t>− </a:t>
            </a:r>
            <a:r>
              <a:rPr lang="en-US" sz="3000" dirty="0" smtClean="0">
                <a:solidFill>
                  <a:schemeClr val="bg1"/>
                </a:solidFill>
              </a:rPr>
              <a:t>Personal Car rental discounts at National and Enterprise (must reserve through </a:t>
            </a:r>
            <a:r>
              <a:rPr lang="en-US" sz="3000" dirty="0">
                <a:solidFill>
                  <a:schemeClr val="bg1"/>
                </a:solidFill>
              </a:rPr>
              <a:t>Concur) </a:t>
            </a:r>
            <a:endParaRPr lang="en-US" sz="3000" dirty="0" smtClean="0">
              <a:solidFill>
                <a:schemeClr val="bg1"/>
              </a:solidFill>
            </a:endParaRPr>
          </a:p>
          <a:p>
            <a:pPr marL="693738" lvl="2" indent="0" defTabSz="-334963">
              <a:buNone/>
            </a:pPr>
            <a:r>
              <a:rPr lang="en-US" sz="2600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en-US" sz="2600" dirty="0">
                <a:solidFill>
                  <a:schemeClr val="bg1"/>
                </a:solidFill>
                <a:hlinkClick r:id="rId3"/>
              </a:rPr>
              <a:t>://www.concursolutions.com/nui/</a:t>
            </a:r>
            <a:r>
              <a:rPr lang="en-US" sz="2600" dirty="0" smtClean="0">
                <a:solidFill>
                  <a:schemeClr val="bg1"/>
                </a:solidFill>
                <a:hlinkClick r:id="rId3"/>
              </a:rPr>
              <a:t>signin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</a:p>
          <a:p>
            <a:pPr marL="693738" lvl="2" indent="-236538" defTabSz="-334963">
              <a:buNone/>
            </a:pPr>
            <a:r>
              <a:rPr lang="en-US" sz="3000" dirty="0">
                <a:solidFill>
                  <a:schemeClr val="bg1"/>
                </a:solidFill>
              </a:rPr>
              <a:t>− </a:t>
            </a:r>
            <a:r>
              <a:rPr lang="en-US" sz="3000" dirty="0" smtClean="0">
                <a:solidFill>
                  <a:schemeClr val="bg1"/>
                </a:solidFill>
              </a:rPr>
              <a:t>Personal Lodging/Hotel Discounts </a:t>
            </a:r>
            <a:r>
              <a:rPr lang="en-US" sz="2600" dirty="0">
                <a:solidFill>
                  <a:srgbClr val="FFFFFF"/>
                </a:solidFill>
                <a:hlinkClick r:id="rId4"/>
              </a:rPr>
              <a:t>https://www.bussvc.wisc.edu/acct/policy/travel/lodging.html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endParaRPr lang="en-US" sz="3000" dirty="0" smtClean="0">
              <a:solidFill>
                <a:schemeClr val="bg1"/>
              </a:solidFill>
            </a:endParaRPr>
          </a:p>
          <a:p>
            <a:pPr marL="457200" lvl="2" indent="0" defTabSz="-334963">
              <a:buNone/>
            </a:pPr>
            <a:r>
              <a:rPr lang="en-US" sz="3000" dirty="0">
                <a:solidFill>
                  <a:schemeClr val="bg1"/>
                </a:solidFill>
              </a:rPr>
              <a:t>− </a:t>
            </a:r>
            <a:r>
              <a:rPr lang="en-US" sz="3000" dirty="0" smtClean="0">
                <a:solidFill>
                  <a:schemeClr val="bg1"/>
                </a:solidFill>
              </a:rPr>
              <a:t> Sherwin-Williams Paint discounts (ask at stores)</a:t>
            </a:r>
          </a:p>
          <a:p>
            <a:pPr marL="693738" lvl="2" indent="-236538" defTabSz="-334963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− </a:t>
            </a:r>
            <a:r>
              <a:rPr lang="en-US" sz="3000" dirty="0" err="1" smtClean="0">
                <a:solidFill>
                  <a:schemeClr val="bg1"/>
                </a:solidFill>
              </a:rPr>
              <a:t>LifeSuite</a:t>
            </a:r>
            <a:r>
              <a:rPr lang="en-US" sz="3000" dirty="0" smtClean="0">
                <a:solidFill>
                  <a:schemeClr val="bg1"/>
                </a:solidFill>
              </a:rPr>
              <a:t> Program </a:t>
            </a:r>
            <a:r>
              <a:rPr lang="en-US" sz="3000" dirty="0">
                <a:solidFill>
                  <a:srgbClr val="FFFFFF"/>
                </a:solidFill>
              </a:rPr>
              <a:t>travel assistance, legal services, beneficiary financial counseling and legacy </a:t>
            </a:r>
            <a:r>
              <a:rPr lang="en-US" sz="3000" dirty="0" smtClean="0">
                <a:solidFill>
                  <a:srgbClr val="FFFFFF"/>
                </a:solidFill>
              </a:rPr>
              <a:t>planning</a:t>
            </a:r>
          </a:p>
          <a:p>
            <a:pPr marL="693738" lvl="2" indent="-236538" defTabSz="-334963"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9527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3. On Campus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2333" y="-372534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83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30870"/>
            <a:ext cx="8358251" cy="4525963"/>
          </a:xfrm>
        </p:spPr>
        <p:txBody>
          <a:bodyPr>
            <a:noAutofit/>
          </a:bodyPr>
          <a:lstStyle/>
          <a:p>
            <a:pPr marL="693738" lvl="2" indent="-236538" defTabSz="-334963">
              <a:buNone/>
            </a:pPr>
            <a:r>
              <a:rPr lang="en-US" dirty="0" smtClean="0">
                <a:solidFill>
                  <a:schemeClr val="bg1"/>
                </a:solidFill>
              </a:rPr>
              <a:t>− SWAP (Surplus With A Purpose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  <a:p>
            <a:pPr marL="796925" lvl="2" indent="0" defTabSz="450850">
              <a:buNone/>
            </a:pPr>
            <a:r>
              <a:rPr lang="en-US" sz="2000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en-US" sz="2000" dirty="0">
                <a:solidFill>
                  <a:schemeClr val="bg1"/>
                </a:solidFill>
                <a:hlinkClick r:id="rId2"/>
              </a:rPr>
              <a:t>://</a:t>
            </a:r>
            <a:r>
              <a:rPr lang="en-US" sz="2000" dirty="0" smtClean="0">
                <a:solidFill>
                  <a:schemeClr val="bg1"/>
                </a:solidFill>
                <a:hlinkClick r:id="rId2"/>
              </a:rPr>
              <a:t>swap.wisc.edu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693738" lvl="2" indent="-236538" defTabSz="-334963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− </a:t>
            </a:r>
            <a:r>
              <a:rPr lang="en-US" dirty="0">
                <a:solidFill>
                  <a:schemeClr val="bg1"/>
                </a:solidFill>
              </a:rPr>
              <a:t>Many insurance providers offer discounts or reimbursements to UW employees on the State health plan </a:t>
            </a:r>
            <a:r>
              <a:rPr lang="en-US" dirty="0" smtClean="0">
                <a:solidFill>
                  <a:schemeClr val="bg1"/>
                </a:solidFill>
              </a:rPr>
              <a:t>for </a:t>
            </a:r>
          </a:p>
          <a:p>
            <a:pPr marL="1490663" lvl="2" indent="-457200" defTabSz="-334963"/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gym memberships </a:t>
            </a:r>
          </a:p>
          <a:p>
            <a:pPr marL="1490663" lvl="2" indent="-457200" defTabSz="-334963"/>
            <a:r>
              <a:rPr lang="en-US" dirty="0" smtClean="0">
                <a:solidFill>
                  <a:schemeClr val="bg1"/>
                </a:solidFill>
              </a:rPr>
              <a:t>sports </a:t>
            </a:r>
            <a:r>
              <a:rPr lang="en-US" dirty="0">
                <a:solidFill>
                  <a:schemeClr val="bg1"/>
                </a:solidFill>
              </a:rPr>
              <a:t>clubs, </a:t>
            </a:r>
            <a:r>
              <a:rPr lang="en-US" dirty="0" smtClean="0">
                <a:solidFill>
                  <a:schemeClr val="bg1"/>
                </a:solidFill>
              </a:rPr>
              <a:t>classes </a:t>
            </a:r>
          </a:p>
          <a:p>
            <a:pPr marL="1490663" lvl="2" indent="-457200" defTabSz="-334963"/>
            <a:r>
              <a:rPr lang="en-US" dirty="0" smtClean="0">
                <a:solidFill>
                  <a:schemeClr val="bg1"/>
                </a:solidFill>
              </a:rPr>
              <a:t>complementary medicine </a:t>
            </a:r>
          </a:p>
          <a:p>
            <a:pPr marL="1490663" lvl="2" indent="-457200" defTabSz="-334963"/>
            <a:r>
              <a:rPr lang="en-US" dirty="0" smtClean="0">
                <a:solidFill>
                  <a:schemeClr val="bg1"/>
                </a:solidFill>
              </a:rPr>
              <a:t>athletic shoes</a:t>
            </a:r>
          </a:p>
          <a:p>
            <a:pPr marL="1490663" lvl="2" indent="-457200" defTabSz="-334963"/>
            <a:r>
              <a:rPr lang="en-US" dirty="0" smtClean="0">
                <a:solidFill>
                  <a:schemeClr val="bg1"/>
                </a:solidFill>
              </a:rPr>
              <a:t>CSA </a:t>
            </a:r>
            <a:r>
              <a:rPr lang="en-US" dirty="0">
                <a:solidFill>
                  <a:schemeClr val="bg1"/>
                </a:solidFill>
              </a:rPr>
              <a:t>food </a:t>
            </a:r>
            <a:r>
              <a:rPr lang="en-US" dirty="0" smtClean="0">
                <a:solidFill>
                  <a:schemeClr val="bg1"/>
                </a:solidFill>
              </a:rPr>
              <a:t>shares (and more)</a:t>
            </a:r>
            <a:endParaRPr lang="en-US" sz="500" dirty="0" smtClean="0">
              <a:solidFill>
                <a:schemeClr val="bg1"/>
              </a:solidFill>
            </a:endParaRPr>
          </a:p>
          <a:p>
            <a:pPr marL="693738" lvl="2" indent="-236538" defTabSz="-334963">
              <a:buNone/>
            </a:pPr>
            <a:r>
              <a:rPr lang="en-US" sz="2800" dirty="0">
                <a:solidFill>
                  <a:schemeClr val="bg1"/>
                </a:solidFill>
              </a:rPr>
              <a:t>− </a:t>
            </a:r>
            <a:r>
              <a:rPr lang="en-US" dirty="0" smtClean="0">
                <a:solidFill>
                  <a:schemeClr val="bg1"/>
                </a:solidFill>
              </a:rPr>
              <a:t>Technology</a:t>
            </a:r>
            <a:r>
              <a:rPr lang="en-US" dirty="0">
                <a:solidFill>
                  <a:schemeClr val="bg1"/>
                </a:solidFill>
              </a:rPr>
              <a:t>/Software discounts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i="1" dirty="0">
                <a:solidFill>
                  <a:schemeClr val="bg1"/>
                </a:solidFill>
              </a:rPr>
              <a:t>See</a:t>
            </a:r>
            <a:r>
              <a:rPr lang="en-US" dirty="0">
                <a:solidFill>
                  <a:schemeClr val="bg1"/>
                </a:solidFill>
              </a:rPr>
              <a:t> 4. Employee Toolkit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3. On Campus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9267" y="-304800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4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Categories of Perks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3600" dirty="0" err="1" smtClean="0">
                <a:solidFill>
                  <a:srgbClr val="FFFFFF"/>
                </a:solidFill>
              </a:rPr>
              <a:t>working.wisc.edu</a:t>
            </a:r>
            <a:r>
              <a:rPr lang="en-US" dirty="0" smtClean="0">
                <a:solidFill>
                  <a:srgbClr val="FFFFFF"/>
                </a:solidFill>
              </a:rPr>
              <a:t>	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75129"/>
            <a:ext cx="8077200" cy="4359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1. Human Resources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Employee Benefits Packages, Payroll, Plans and Insurance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Childcare and Family Resources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Employee Assistance and Workplace Relations</a:t>
            </a:r>
          </a:p>
          <a:p>
            <a:pPr marL="457200" lvl="1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2. Professional Development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Learning and Talent Development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Courses and Certificate Programs (WI School of Business)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Professional Development Grants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502017"/>
            <a:ext cx="3810000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522373"/>
            <a:ext cx="3938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Categories of Perks: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71638"/>
            <a:ext cx="8229600" cy="393329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For more information, please see: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dirty="0" smtClean="0"/>
              <a:t>Discounts: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hlinkClick r:id="rId2"/>
              </a:rPr>
              <a:t>https://working.wisc.edu/discounts</a:t>
            </a:r>
            <a:r>
              <a:rPr lang="en-US" dirty="0" smtClean="0">
                <a:solidFill>
                  <a:srgbClr val="FFFFFF"/>
                </a:solidFill>
                <a:hlinkClick r:id="rId2"/>
              </a:rPr>
              <a:t>/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endParaRPr lang="en-US" sz="5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Working at UW On Campus: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hlinkClick r:id="rId3"/>
              </a:rPr>
              <a:t>https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://working.wisc.edu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/on-campus/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3. On Campus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9266" y="-4402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98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79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4. Employee Toolkit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719" y="1353626"/>
            <a:ext cx="8810281" cy="5546208"/>
          </a:xfrm>
        </p:spPr>
        <p:txBody>
          <a:bodyPr>
            <a:normAutofit fontScale="92500" lnSpcReduction="20000"/>
          </a:bodyPr>
          <a:lstStyle/>
          <a:p>
            <a:pPr marL="0" lvl="1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Where to go for assistance:</a:t>
            </a:r>
          </a:p>
          <a:p>
            <a:pPr marL="0" lvl="1" indent="0"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Information </a:t>
            </a:r>
            <a:r>
              <a:rPr lang="en-US" sz="3000" dirty="0">
                <a:solidFill>
                  <a:schemeClr val="bg1"/>
                </a:solidFill>
              </a:rPr>
              <a:t>Technology/</a:t>
            </a:r>
            <a:r>
              <a:rPr lang="en-US" sz="3000" dirty="0" err="1" smtClean="0">
                <a:solidFill>
                  <a:schemeClr val="bg1"/>
                </a:solidFill>
              </a:rPr>
              <a:t>DoIT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smtClean="0">
                <a:solidFill>
                  <a:schemeClr val="bg1"/>
                </a:solidFill>
              </a:rPr>
              <a:t>Tools </a:t>
            </a:r>
            <a:r>
              <a:rPr lang="en-US" sz="3000" dirty="0">
                <a:solidFill>
                  <a:schemeClr val="bg1"/>
                </a:solidFill>
              </a:rPr>
              <a:t>and services </a:t>
            </a:r>
          </a:p>
          <a:p>
            <a:pPr marL="0" lvl="1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	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smtClean="0">
                <a:solidFill>
                  <a:schemeClr val="bg1"/>
                </a:solidFill>
              </a:rPr>
              <a:t>   </a:t>
            </a:r>
            <a:r>
              <a:rPr lang="en-US" sz="2800" dirty="0" smtClean="0">
                <a:solidFill>
                  <a:schemeClr val="bg1"/>
                </a:solidFill>
              </a:rPr>
              <a:t>   − </a:t>
            </a:r>
            <a:r>
              <a:rPr lang="en-US" sz="2800" dirty="0" err="1" smtClean="0">
                <a:solidFill>
                  <a:schemeClr val="bg1"/>
                </a:solidFill>
              </a:rPr>
              <a:t>DoIT</a:t>
            </a:r>
            <a:r>
              <a:rPr lang="en-US" sz="2800" dirty="0" smtClean="0">
                <a:solidFill>
                  <a:schemeClr val="bg1"/>
                </a:solidFill>
              </a:rPr>
              <a:t> Help Desk (264-4357)</a:t>
            </a:r>
          </a:p>
          <a:p>
            <a:pPr marL="1022350" lvl="1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− </a:t>
            </a:r>
            <a:r>
              <a:rPr lang="en-US" dirty="0" smtClean="0">
                <a:solidFill>
                  <a:schemeClr val="bg1"/>
                </a:solidFill>
              </a:rPr>
              <a:t>BOX</a:t>
            </a:r>
            <a:endParaRPr lang="en-US" dirty="0">
              <a:solidFill>
                <a:schemeClr val="bg1"/>
              </a:solidFill>
            </a:endParaRPr>
          </a:p>
          <a:p>
            <a:pPr marL="102235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− </a:t>
            </a:r>
            <a:r>
              <a:rPr lang="en-US" dirty="0" err="1" smtClean="0">
                <a:solidFill>
                  <a:schemeClr val="bg1"/>
                </a:solidFill>
              </a:rPr>
              <a:t>Qualtrics</a:t>
            </a:r>
            <a:endParaRPr lang="en-US" dirty="0">
              <a:solidFill>
                <a:schemeClr val="bg1"/>
              </a:solidFill>
            </a:endParaRPr>
          </a:p>
          <a:p>
            <a:pPr marL="102235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− PI Portal </a:t>
            </a:r>
            <a:endParaRPr lang="en-US" dirty="0">
              <a:solidFill>
                <a:schemeClr val="bg1"/>
              </a:solidFill>
            </a:endParaRPr>
          </a:p>
          <a:p>
            <a:pPr marL="102235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− </a:t>
            </a:r>
            <a:r>
              <a:rPr lang="en-US" dirty="0" err="1" smtClean="0">
                <a:solidFill>
                  <a:schemeClr val="bg1"/>
                </a:solidFill>
              </a:rPr>
              <a:t>Shop</a:t>
            </a:r>
            <a:r>
              <a:rPr lang="en-US" dirty="0" err="1">
                <a:solidFill>
                  <a:schemeClr val="bg1"/>
                </a:solidFill>
              </a:rPr>
              <a:t>@</a:t>
            </a:r>
            <a:r>
              <a:rPr lang="en-US" dirty="0" err="1" smtClean="0">
                <a:solidFill>
                  <a:schemeClr val="bg1"/>
                </a:solidFill>
              </a:rPr>
              <a:t>UW</a:t>
            </a:r>
            <a:endParaRPr lang="en-US" dirty="0" smtClean="0">
              <a:solidFill>
                <a:schemeClr val="bg1"/>
              </a:solidFill>
            </a:endParaRPr>
          </a:p>
          <a:p>
            <a:pPr marL="1320800" lvl="1" indent="-298450">
              <a:buFont typeface="Arial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457200" lvl="1" indent="-457200">
              <a:buFont typeface="Arial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Quick Links to IT Discounts: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bg1"/>
                </a:solidFill>
                <a:hlinkClick r:id="rId2"/>
              </a:rPr>
              <a:t>Microsoft Office</a:t>
            </a:r>
            <a:r>
              <a:rPr lang="en-US" sz="2400" dirty="0" smtClean="0">
                <a:solidFill>
                  <a:schemeClr val="bg1"/>
                </a:solidFill>
              </a:rPr>
              <a:t>-free download</a:t>
            </a:r>
          </a:p>
          <a:p>
            <a:pPr marL="0" lvl="1" indent="0">
              <a:buNone/>
            </a:pPr>
            <a:r>
              <a:rPr lang="en-US" sz="2400" dirty="0" smtClean="0">
                <a:hlinkClick r:id="rId3"/>
              </a:rPr>
              <a:t>Antivirus </a:t>
            </a:r>
            <a:r>
              <a:rPr lang="en-US" sz="2400" dirty="0">
                <a:hlinkClick r:id="rId3"/>
              </a:rPr>
              <a:t>software </a:t>
            </a:r>
            <a:r>
              <a:rPr lang="en-US" sz="2400" dirty="0" smtClean="0">
                <a:hlinkClick r:id="rId3"/>
              </a:rPr>
              <a:t>–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free download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bg1"/>
                </a:solidFill>
                <a:hlinkClick r:id="rId4"/>
              </a:rPr>
              <a:t>WISC </a:t>
            </a:r>
            <a:r>
              <a:rPr lang="en-US" sz="2400" dirty="0">
                <a:solidFill>
                  <a:schemeClr val="bg1"/>
                </a:solidFill>
                <a:hlinkClick r:id="rId4"/>
              </a:rPr>
              <a:t>Software Store </a:t>
            </a:r>
            <a:r>
              <a:rPr lang="en-US" sz="2400" dirty="0" smtClean="0">
                <a:solidFill>
                  <a:schemeClr val="bg1"/>
                </a:solidFill>
                <a:hlinkClick r:id="rId4"/>
              </a:rPr>
              <a:t>–</a:t>
            </a:r>
            <a:r>
              <a:rPr lang="en-US" sz="2400" dirty="0" smtClean="0">
                <a:solidFill>
                  <a:schemeClr val="bg1"/>
                </a:solidFill>
              </a:rPr>
              <a:t>discounted software for personal use</a:t>
            </a:r>
          </a:p>
          <a:p>
            <a:pPr marL="0" lvl="1" indent="0">
              <a:buNone/>
            </a:pPr>
            <a:r>
              <a:rPr lang="en-US" sz="2400" dirty="0">
                <a:solidFill>
                  <a:schemeClr val="bg1"/>
                </a:solidFill>
                <a:hlinkClick r:id="rId5"/>
              </a:rPr>
              <a:t>DoIT Tech Store </a:t>
            </a:r>
            <a:r>
              <a:rPr lang="en-US" sz="2400" dirty="0" smtClean="0">
                <a:solidFill>
                  <a:schemeClr val="bg1"/>
                </a:solidFill>
                <a:hlinkClick r:id="rId5"/>
              </a:rPr>
              <a:t>–</a:t>
            </a:r>
            <a:r>
              <a:rPr lang="en-US" sz="2400" dirty="0" smtClean="0">
                <a:solidFill>
                  <a:schemeClr val="bg1"/>
                </a:solidFill>
              </a:rPr>
              <a:t> discount computers, hardware, software for personal use</a:t>
            </a:r>
          </a:p>
          <a:p>
            <a:pPr marL="0" lvl="1" indent="0">
              <a:buNone/>
            </a:pPr>
            <a:r>
              <a:rPr lang="en-US" sz="2400" dirty="0">
                <a:solidFill>
                  <a:schemeClr val="bg1"/>
                </a:solidFill>
                <a:hlinkClick r:id="rId6"/>
              </a:rPr>
              <a:t>Lynda.com software training </a:t>
            </a:r>
            <a:r>
              <a:rPr lang="en-US" sz="2400" dirty="0" smtClean="0">
                <a:solidFill>
                  <a:schemeClr val="bg1"/>
                </a:solidFill>
              </a:rPr>
              <a:t> free online training</a:t>
            </a:r>
          </a:p>
          <a:p>
            <a:pPr marL="0" lvl="1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29266" y="-3894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15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-457200">
              <a:buFont typeface="Lucida Grande"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Conference Room Reservations </a:t>
            </a:r>
          </a:p>
          <a:p>
            <a:pPr marL="457200" lvl="1" indent="-457200">
              <a:buFont typeface="Lucida Grande"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On-Campus Event Catering</a:t>
            </a:r>
          </a:p>
          <a:p>
            <a:pPr marL="457200" lvl="1" indent="-457200">
              <a:buFont typeface="Lucida Grande"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Printing Providers (</a:t>
            </a:r>
            <a:r>
              <a:rPr lang="en-US" sz="3200" dirty="0" err="1" smtClean="0">
                <a:solidFill>
                  <a:schemeClr val="bg1"/>
                </a:solidFill>
                <a:hlinkClick r:id="rId2"/>
              </a:rPr>
              <a:t>DoIT</a:t>
            </a:r>
            <a:r>
              <a:rPr lang="en-US" sz="3200" dirty="0" smtClean="0">
                <a:solidFill>
                  <a:schemeClr val="bg1"/>
                </a:solidFill>
                <a:hlinkClick r:id="rId2"/>
              </a:rPr>
              <a:t> Printing</a:t>
            </a:r>
            <a:r>
              <a:rPr lang="en-US" sz="3200" dirty="0" smtClean="0">
                <a:solidFill>
                  <a:schemeClr val="bg1"/>
                </a:solidFill>
              </a:rPr>
              <a:t>, University Marketing, Law School Digital Print Shop, College Library)</a:t>
            </a:r>
          </a:p>
          <a:p>
            <a:pPr marL="457200" lvl="1" indent="-457200">
              <a:buFont typeface="Lucida Grande"/>
              <a:buChar char="-"/>
            </a:pPr>
            <a:r>
              <a:rPr lang="en-US" sz="3200" dirty="0" smtClean="0">
                <a:solidFill>
                  <a:schemeClr val="bg1"/>
                </a:solidFill>
                <a:hlinkClick r:id="rId3"/>
              </a:rPr>
              <a:t>Travel Center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457200" lvl="1" indent="-457200">
              <a:buFont typeface="Lucida Grande"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Hosting a Visitor to Campus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9227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4. Employee Toolkit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9266" y="-3894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35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4320" y="565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4. Employee Toolkit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6120" y="1270163"/>
            <a:ext cx="8229600" cy="501008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 smtClean="0"/>
              <a:t>For more information, please see: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dirty="0" smtClean="0"/>
              <a:t>Campus Accommodations: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https://info.wisc.edu/plan-your-visit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What to do and see in Madison: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www.visitmadison.com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dirty="0" smtClean="0"/>
              <a:t>Working at UW Employee Toolkit: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://working.wisc.edu</a:t>
            </a:r>
            <a:r>
              <a:rPr lang="en-US" dirty="0" smtClean="0">
                <a:hlinkClick r:id="rId4"/>
              </a:rPr>
              <a:t>/employee-toolkit/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0680" y="-406400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09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393539" y="0"/>
            <a:ext cx="6068067" cy="70004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9398"/>
            <a:ext cx="8229600" cy="432676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PowerPoint of “Perks” will be emailed following the presentation and is available on the </a:t>
            </a:r>
            <a:r>
              <a:rPr lang="en-US" dirty="0">
                <a:solidFill>
                  <a:schemeClr val="bg1"/>
                </a:solidFill>
              </a:rPr>
              <a:t>CASI website </a:t>
            </a:r>
            <a:r>
              <a:rPr lang="en-US" sz="2600" dirty="0">
                <a:solidFill>
                  <a:schemeClr val="bg1"/>
                </a:solidFill>
                <a:hlinkClick r:id="rId3"/>
              </a:rPr>
              <a:t>https://law.wisc.edu/casi</a:t>
            </a:r>
            <a:r>
              <a:rPr lang="en-US" sz="2600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 second PowerPoint (200 slides) courtesy of UW-HR detailing the “Benefits” of working at UW is also available on the CASI site </a:t>
            </a:r>
          </a:p>
          <a:p>
            <a:endParaRPr lang="en-US" sz="13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Notice any missing perks?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Please email </a:t>
            </a:r>
            <a:r>
              <a:rPr lang="en-US" sz="2600" dirty="0" smtClean="0">
                <a:solidFill>
                  <a:schemeClr val="bg1"/>
                </a:solidFill>
                <a:hlinkClick r:id="rId4"/>
              </a:rPr>
              <a:t>erin.mcbride@wisc.edu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CASI Thanks You!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8467" y="-3386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45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3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3. On </a:t>
            </a:r>
            <a:r>
              <a:rPr lang="en-US" sz="3000" dirty="0">
                <a:solidFill>
                  <a:schemeClr val="bg1"/>
                </a:solidFill>
              </a:rPr>
              <a:t>Campus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Parking and Transportation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Dining 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Wellness, Outdoor Activities, Natural Areas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Arts and </a:t>
            </a:r>
            <a:r>
              <a:rPr lang="en-US" sz="2600" dirty="0" smtClean="0">
                <a:solidFill>
                  <a:schemeClr val="bg1"/>
                </a:solidFill>
              </a:rPr>
              <a:t>Entertainment</a:t>
            </a:r>
          </a:p>
          <a:p>
            <a:pPr lvl="1"/>
            <a:r>
              <a:rPr lang="en-US" sz="2600" dirty="0" smtClean="0">
                <a:solidFill>
                  <a:schemeClr val="bg1"/>
                </a:solidFill>
              </a:rPr>
              <a:t>Personal Discounts</a:t>
            </a:r>
          </a:p>
          <a:p>
            <a:pPr lvl="1"/>
            <a:endParaRPr lang="en-US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4. Employee Toolkit</a:t>
            </a:r>
          </a:p>
          <a:p>
            <a:pPr marL="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	</a:t>
            </a:r>
            <a:r>
              <a:rPr lang="en-US" sz="2600" dirty="0" smtClean="0">
                <a:solidFill>
                  <a:schemeClr val="bg1"/>
                </a:solidFill>
              </a:rPr>
              <a:t>− Information Technology/</a:t>
            </a:r>
            <a:r>
              <a:rPr lang="en-US" sz="2600" dirty="0" err="1" smtClean="0">
                <a:solidFill>
                  <a:schemeClr val="bg1"/>
                </a:solidFill>
              </a:rPr>
              <a:t>DoIT</a:t>
            </a:r>
            <a:endParaRPr lang="en-US" sz="2600" dirty="0" smtClean="0">
              <a:solidFill>
                <a:schemeClr val="bg1"/>
              </a:solidFill>
            </a:endParaRPr>
          </a:p>
          <a:p>
            <a:pPr marL="0" lvl="1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	− Tools and services (BOX, </a:t>
            </a:r>
            <a:r>
              <a:rPr lang="en-US" sz="2600" dirty="0" err="1" smtClean="0">
                <a:solidFill>
                  <a:schemeClr val="bg1"/>
                </a:solidFill>
              </a:rPr>
              <a:t>Qualtrics</a:t>
            </a:r>
            <a:r>
              <a:rPr lang="en-US" sz="2600" dirty="0" smtClean="0">
                <a:solidFill>
                  <a:schemeClr val="bg1"/>
                </a:solidFill>
              </a:rPr>
              <a:t>, PI Portal, </a:t>
            </a:r>
            <a:r>
              <a:rPr lang="en-US" sz="2600" dirty="0" err="1" smtClean="0">
                <a:solidFill>
                  <a:schemeClr val="bg1"/>
                </a:solidFill>
              </a:rPr>
              <a:t>Shop@UW</a:t>
            </a:r>
            <a:r>
              <a:rPr lang="en-US" sz="2600" dirty="0" smtClean="0">
                <a:solidFill>
                  <a:schemeClr val="bg1"/>
                </a:solidFill>
              </a:rPr>
              <a:t>)</a:t>
            </a:r>
          </a:p>
          <a:p>
            <a:pPr marL="0" lvl="1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	</a:t>
            </a:r>
            <a:r>
              <a:rPr lang="en-US" sz="2600" dirty="0" smtClean="0">
                <a:solidFill>
                  <a:schemeClr val="bg1"/>
                </a:solidFill>
              </a:rPr>
              <a:t>− Event Management and Catering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Categories of </a:t>
            </a:r>
            <a:r>
              <a:rPr lang="en-US" dirty="0">
                <a:solidFill>
                  <a:srgbClr val="FFFFFF"/>
                </a:solidFill>
              </a:rPr>
              <a:t>PERKS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working.wisc.edu</a:t>
            </a:r>
            <a:r>
              <a:rPr lang="en-US" sz="3600" dirty="0" smtClean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3934" y="-485084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9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 Human Resources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7" y="1366839"/>
            <a:ext cx="8229600" cy="5084762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3000" dirty="0" smtClean="0">
                <a:solidFill>
                  <a:schemeClr val="bg1"/>
                </a:solidFill>
              </a:rPr>
              <a:t>Pay</a:t>
            </a:r>
          </a:p>
          <a:p>
            <a:pPr lvl="2"/>
            <a:r>
              <a:rPr lang="en-US" sz="2600" dirty="0" smtClean="0">
                <a:solidFill>
                  <a:schemeClr val="bg1"/>
                </a:solidFill>
              </a:rPr>
              <a:t>Payroll services</a:t>
            </a:r>
          </a:p>
          <a:p>
            <a:pPr lvl="2"/>
            <a:r>
              <a:rPr lang="en-US" sz="2600" dirty="0" smtClean="0">
                <a:solidFill>
                  <a:schemeClr val="bg1"/>
                </a:solidFill>
              </a:rPr>
              <a:t>Tax forms </a:t>
            </a:r>
          </a:p>
          <a:p>
            <a:pPr lvl="1"/>
            <a:r>
              <a:rPr lang="en-US" sz="3000" dirty="0" smtClean="0">
                <a:solidFill>
                  <a:schemeClr val="bg1"/>
                </a:solidFill>
              </a:rPr>
              <a:t>Benefits</a:t>
            </a:r>
          </a:p>
          <a:p>
            <a:pPr lvl="2"/>
            <a:r>
              <a:rPr lang="en-US" sz="2600" dirty="0" smtClean="0">
                <a:solidFill>
                  <a:schemeClr val="bg1"/>
                </a:solidFill>
              </a:rPr>
              <a:t>Benefits services &amp; package options, benefits directory </a:t>
            </a:r>
          </a:p>
          <a:p>
            <a:pPr lvl="2"/>
            <a:r>
              <a:rPr lang="en-US" sz="2600" dirty="0" smtClean="0">
                <a:solidFill>
                  <a:schemeClr val="bg1"/>
                </a:solidFill>
              </a:rPr>
              <a:t>Personal benefits summaries</a:t>
            </a:r>
          </a:p>
          <a:p>
            <a:pPr lvl="2"/>
            <a:r>
              <a:rPr lang="en-US" sz="2600" dirty="0" smtClean="0">
                <a:solidFill>
                  <a:schemeClr val="bg1"/>
                </a:solidFill>
              </a:rPr>
              <a:t>Retirement resources</a:t>
            </a:r>
          </a:p>
          <a:p>
            <a:pPr lvl="2"/>
            <a:r>
              <a:rPr lang="en-US" sz="2600" dirty="0" smtClean="0">
                <a:solidFill>
                  <a:schemeClr val="bg1"/>
                </a:solidFill>
              </a:rPr>
              <a:t>Savings Plan options</a:t>
            </a:r>
          </a:p>
          <a:p>
            <a:pPr lvl="1"/>
            <a:r>
              <a:rPr lang="en-US" sz="3000" dirty="0" smtClean="0">
                <a:solidFill>
                  <a:schemeClr val="bg1"/>
                </a:solidFill>
              </a:rPr>
              <a:t>Time Off</a:t>
            </a:r>
          </a:p>
          <a:p>
            <a:pPr lvl="2"/>
            <a:r>
              <a:rPr lang="en-US" sz="2600" dirty="0" smtClean="0">
                <a:solidFill>
                  <a:schemeClr val="bg1"/>
                </a:solidFill>
              </a:rPr>
              <a:t>Leave benefits, Disability and Medical </a:t>
            </a:r>
            <a:r>
              <a:rPr lang="en-US" sz="2600" dirty="0">
                <a:solidFill>
                  <a:schemeClr val="bg1"/>
                </a:solidFill>
              </a:rPr>
              <a:t>L</a:t>
            </a:r>
            <a:r>
              <a:rPr lang="en-US" sz="2600" dirty="0" smtClean="0">
                <a:solidFill>
                  <a:schemeClr val="bg1"/>
                </a:solidFill>
              </a:rPr>
              <a:t>eave </a:t>
            </a:r>
            <a:r>
              <a:rPr lang="en-US" sz="22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https</a:t>
            </a:r>
            <a:r>
              <a:rPr lang="en-US" sz="22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://oed.wisc.edu</a:t>
            </a:r>
            <a:r>
              <a:rPr lang="en-US" sz="22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/</a:t>
            </a:r>
            <a:endParaRPr lang="en-US" sz="1900" dirty="0" smtClean="0">
              <a:solidFill>
                <a:schemeClr val="bg1"/>
              </a:solidFill>
            </a:endParaRPr>
          </a:p>
          <a:p>
            <a:pPr lvl="2"/>
            <a:r>
              <a:rPr lang="en-US" sz="2600" dirty="0" smtClean="0">
                <a:solidFill>
                  <a:schemeClr val="bg1"/>
                </a:solidFill>
              </a:rPr>
              <a:t>Legal holidays</a:t>
            </a:r>
            <a:endParaRPr lang="en-US" sz="2600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8467" y="-389466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570194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Childcare and Family </a:t>
            </a:r>
            <a:r>
              <a:rPr lang="en-US" dirty="0" smtClean="0">
                <a:solidFill>
                  <a:schemeClr val="bg1"/>
                </a:solidFill>
              </a:rPr>
              <a:t>Resources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Office of Child Care and Family Resources (OCCFR)</a:t>
            </a:r>
          </a:p>
          <a:p>
            <a:pPr marL="1092200" lvl="2" indent="103188">
              <a:buNone/>
            </a:pPr>
            <a:r>
              <a:rPr lang="en-US" sz="2000" dirty="0" smtClean="0">
                <a:solidFill>
                  <a:srgbClr val="000000"/>
                </a:solidFill>
                <a:ea typeface="Lucida Grande"/>
                <a:cs typeface="Lucida Grande"/>
                <a:hlinkClick r:id="rId2"/>
              </a:rPr>
              <a:t>https</a:t>
            </a:r>
            <a:r>
              <a:rPr lang="en-US" sz="2000" dirty="0">
                <a:solidFill>
                  <a:srgbClr val="000000"/>
                </a:solidFill>
                <a:ea typeface="Lucida Grande"/>
                <a:cs typeface="Lucida Grande"/>
                <a:hlinkClick r:id="rId2"/>
              </a:rPr>
              <a:t>://occfr.wisc.edu/</a:t>
            </a:r>
            <a:r>
              <a:rPr lang="en-US" sz="2000" dirty="0" smtClean="0">
                <a:solidFill>
                  <a:srgbClr val="000000"/>
                </a:solidFill>
                <a:ea typeface="Lucida Grande"/>
                <a:cs typeface="Lucida Grande"/>
                <a:hlinkClick r:id="rId2"/>
              </a:rPr>
              <a:t>index.html</a:t>
            </a:r>
            <a:r>
              <a:rPr lang="en-US" sz="2000" dirty="0" smtClean="0">
                <a:solidFill>
                  <a:srgbClr val="000000"/>
                </a:solidFill>
                <a:ea typeface="Lucida Grande"/>
                <a:cs typeface="Lucida Grande"/>
              </a:rPr>
              <a:t> </a:t>
            </a:r>
          </a:p>
          <a:p>
            <a:pPr lvl="3"/>
            <a:r>
              <a:rPr lang="en-US" sz="2400" dirty="0">
                <a:solidFill>
                  <a:schemeClr val="bg1"/>
                </a:solidFill>
              </a:rPr>
              <a:t>Early education, child care, family support </a:t>
            </a:r>
            <a:r>
              <a:rPr lang="en-US" sz="2400" dirty="0" smtClean="0">
                <a:solidFill>
                  <a:schemeClr val="bg1"/>
                </a:solidFill>
              </a:rPr>
              <a:t>services</a:t>
            </a:r>
          </a:p>
          <a:p>
            <a:pPr marL="914400" lvl="2" indent="0">
              <a:buNone/>
            </a:pPr>
            <a:endParaRPr lang="en-US" sz="9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lvl="3"/>
            <a:r>
              <a:rPr lang="en-US" sz="2400" dirty="0" smtClean="0">
                <a:solidFill>
                  <a:srgbClr val="FFFFFF"/>
                </a:solidFill>
                <a:ea typeface="Lucida Grande"/>
                <a:cs typeface="Lucida Grande"/>
              </a:rPr>
              <a:t>OCCFR has contracted with 6 additional licensed and accredited high quality child care programs for UW Families</a:t>
            </a:r>
          </a:p>
          <a:p>
            <a:pPr marL="1193800" lvl="2" indent="0">
              <a:buNone/>
            </a:pPr>
            <a:r>
              <a:rPr lang="en-US" sz="2000" dirty="0">
                <a:solidFill>
                  <a:schemeClr val="bg1"/>
                </a:solidFill>
                <a:hlinkClick r:id="rId3"/>
              </a:rPr>
              <a:t>https://occfr.wisc.edu/campus-child-care-centers/uw-child-care-network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pPr marL="1193800" lvl="2" indent="0">
              <a:buNone/>
            </a:pPr>
            <a:endParaRPr lang="en-US" sz="1050" dirty="0" smtClean="0">
              <a:solidFill>
                <a:schemeClr val="bg1"/>
              </a:solidFill>
            </a:endParaRP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Childcare Grants and financial assistance for UW Faculty and Staff is available </a:t>
            </a:r>
          </a:p>
          <a:p>
            <a:pPr marL="1193800" lvl="2" indent="0">
              <a:buNone/>
            </a:pPr>
            <a:r>
              <a:rPr lang="en-US" sz="2000" dirty="0">
                <a:solidFill>
                  <a:schemeClr val="bg1"/>
                </a:solidFill>
                <a:hlinkClick r:id="rId4"/>
              </a:rPr>
              <a:t>https://occfr.wisc.edu/financial-assistance/uw-madison-faculty-and-staff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marL="914400" lvl="2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lvl="2"/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 Human Resources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61533" y="-3894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1211"/>
            <a:ext cx="9144000" cy="5440362"/>
          </a:xfrm>
        </p:spPr>
        <p:txBody>
          <a:bodyPr>
            <a:no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Employee Assistance and Workplace </a:t>
            </a:r>
            <a:r>
              <a:rPr lang="en-US" dirty="0" smtClean="0">
                <a:solidFill>
                  <a:schemeClr val="bg1"/>
                </a:solidFill>
              </a:rPr>
              <a:t>Relations</a:t>
            </a:r>
          </a:p>
          <a:p>
            <a:pPr marL="457200" lvl="1" indent="0">
              <a:buNone/>
            </a:pPr>
            <a:endParaRPr lang="en-US" sz="700" dirty="0" smtClean="0">
              <a:solidFill>
                <a:schemeClr val="bg1"/>
              </a:solidFill>
            </a:endParaRP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Employee </a:t>
            </a:r>
            <a:r>
              <a:rPr lang="en-US" dirty="0">
                <a:solidFill>
                  <a:schemeClr val="bg1"/>
                </a:solidFill>
              </a:rPr>
              <a:t>Assistance Office confidential </a:t>
            </a:r>
            <a:r>
              <a:rPr lang="en-US" dirty="0" smtClean="0">
                <a:solidFill>
                  <a:schemeClr val="bg1"/>
                </a:solidFill>
              </a:rPr>
              <a:t>counseling 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https</a:t>
            </a:r>
            <a:r>
              <a:rPr lang="en-US" sz="16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://hr.wisc.edu/employee-assistance-office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/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1200" dirty="0" smtClean="0">
              <a:solidFill>
                <a:schemeClr val="bg1"/>
              </a:solidFill>
            </a:endParaRP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NEW: </a:t>
            </a:r>
            <a:r>
              <a:rPr lang="en-US" dirty="0" err="1" smtClean="0">
                <a:solidFill>
                  <a:schemeClr val="bg1"/>
                </a:solidFill>
              </a:rPr>
              <a:t>LIfeMatters</a:t>
            </a:r>
            <a:r>
              <a:rPr lang="en-US" dirty="0" smtClean="0">
                <a:solidFill>
                  <a:schemeClr val="bg1"/>
                </a:solidFill>
              </a:rPr>
              <a:t> (24/7 access to professional counselors for personal or work related concerns)</a:t>
            </a:r>
          </a:p>
          <a:p>
            <a:pPr marL="1371600" lvl="2" indent="-176213">
              <a:buNone/>
            </a:pPr>
            <a:r>
              <a:rPr lang="en-US" sz="1800" dirty="0" smtClean="0">
                <a:solidFill>
                  <a:schemeClr val="bg1"/>
                </a:solidFill>
                <a:hlinkClick r:id="rId3"/>
              </a:rPr>
              <a:t>https://hr.wisc.edu/employee-assistance-office/lifematters/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Office of Workforce Relations workplace </a:t>
            </a:r>
            <a:r>
              <a:rPr lang="en-US" dirty="0" smtClean="0">
                <a:solidFill>
                  <a:schemeClr val="bg1"/>
                </a:solidFill>
              </a:rPr>
              <a:t>issue resolution 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4"/>
              </a:rPr>
              <a:t>https</a:t>
            </a:r>
            <a:r>
              <a:rPr lang="en-US" sz="18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4"/>
              </a:rPr>
              <a:t>://hr.wisc.edu/about/workforce-relations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4"/>
              </a:rPr>
              <a:t>/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Hostile and Intimidating Behavior resources for advice, consultation, support on </a:t>
            </a:r>
            <a:r>
              <a:rPr lang="en-US" dirty="0" smtClean="0">
                <a:solidFill>
                  <a:schemeClr val="bg1"/>
                </a:solidFill>
              </a:rPr>
              <a:t>campus</a:t>
            </a:r>
          </a:p>
          <a:p>
            <a:pPr marL="914400" lvl="2" indent="236538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5"/>
              </a:rPr>
              <a:t>https://hr.wisc.edu/hib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5"/>
              </a:rPr>
              <a:t>/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Cultural </a:t>
            </a:r>
            <a:r>
              <a:rPr lang="en-US" dirty="0">
                <a:solidFill>
                  <a:schemeClr val="bg1"/>
                </a:solidFill>
              </a:rPr>
              <a:t>and Linguistic Services translation and interpretation  services and communication </a:t>
            </a:r>
            <a:r>
              <a:rPr lang="en-US" dirty="0" smtClean="0">
                <a:solidFill>
                  <a:schemeClr val="bg1"/>
                </a:solidFill>
              </a:rPr>
              <a:t>training</a:t>
            </a:r>
          </a:p>
          <a:p>
            <a:pPr marL="1135063" lvl="2" indent="0">
              <a:buNone/>
            </a:pPr>
            <a:r>
              <a:rPr lang="en-US" sz="1800" dirty="0">
                <a:solidFill>
                  <a:srgbClr val="FFFFFF"/>
                </a:solidFill>
                <a:hlinkClick r:id="rId6"/>
              </a:rPr>
              <a:t>https://www.talent.wisc.edu/</a:t>
            </a:r>
            <a:endParaRPr lang="en-US" sz="1800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610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 Human Resources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61533" y="-3894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1. Human Resources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7726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For more information, please see: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Office </a:t>
            </a:r>
            <a:r>
              <a:rPr lang="en-US" dirty="0"/>
              <a:t>of Human </a:t>
            </a:r>
            <a:r>
              <a:rPr lang="en-US" dirty="0" smtClean="0"/>
              <a:t>Resources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hlinkClick r:id="rId2"/>
              </a:rPr>
              <a:t>http</a:t>
            </a:r>
            <a:r>
              <a:rPr lang="en-US" dirty="0">
                <a:solidFill>
                  <a:srgbClr val="FFFFFF"/>
                </a:solidFill>
                <a:hlinkClick r:id="rId2"/>
              </a:rPr>
              <a:t>:/</a:t>
            </a:r>
            <a:r>
              <a:rPr lang="en-US" dirty="0" smtClean="0">
                <a:solidFill>
                  <a:srgbClr val="FFFFFF"/>
                </a:solidFill>
                <a:hlinkClick r:id="rId2"/>
              </a:rPr>
              <a:t>/hr.wisc.edu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Working at UW Human Resources: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hlinkClick r:id="rId3"/>
              </a:rPr>
              <a:t>https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://working.wisc.edu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/human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-resources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/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2333" y="-440267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2. Professional Development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67" y="1219200"/>
            <a:ext cx="8415867" cy="56388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Learning and Talent </a:t>
            </a:r>
            <a:r>
              <a:rPr lang="en-US" dirty="0" smtClean="0">
                <a:solidFill>
                  <a:schemeClr val="bg1"/>
                </a:solidFill>
              </a:rPr>
              <a:t>Development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Office of Talent Management sponsors and manages over 3,000 learning events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Online Training (</a:t>
            </a:r>
            <a:r>
              <a:rPr lang="en-US" dirty="0" err="1" smtClean="0">
                <a:solidFill>
                  <a:schemeClr val="bg1"/>
                </a:solidFill>
                <a:hlinkClick r:id="rId2"/>
              </a:rPr>
              <a:t>Lynda.com</a:t>
            </a:r>
            <a:r>
              <a:rPr lang="en-US" dirty="0" smtClean="0">
                <a:solidFill>
                  <a:schemeClr val="bg1"/>
                </a:solidFill>
              </a:rPr>
              <a:t>) resource library of training videos and tutorials on software and more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Courses and Certificate Programs </a:t>
            </a:r>
            <a:endParaRPr lang="en-US" dirty="0" smtClean="0">
              <a:solidFill>
                <a:schemeClr val="bg1"/>
              </a:solidFill>
            </a:endParaRP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Wisconsin School of Business and College of Engineering offer Certificate programs, online courses and other professional development opportunities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IRB Training, HIPPA Certification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Professional </a:t>
            </a:r>
            <a:r>
              <a:rPr lang="en-US" dirty="0">
                <a:solidFill>
                  <a:schemeClr val="bg1"/>
                </a:solidFill>
              </a:rPr>
              <a:t>Development </a:t>
            </a:r>
            <a:r>
              <a:rPr lang="en-US" dirty="0" smtClean="0">
                <a:solidFill>
                  <a:schemeClr val="bg1"/>
                </a:solidFill>
              </a:rPr>
              <a:t>Grants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Financial support for professional development for Academic Staff and University </a:t>
            </a:r>
            <a:r>
              <a:rPr lang="en-US" dirty="0">
                <a:solidFill>
                  <a:schemeClr val="bg1"/>
                </a:solidFill>
              </a:rPr>
              <a:t>Staff </a:t>
            </a:r>
            <a:r>
              <a:rPr lang="en-US" sz="1800" dirty="0">
                <a:solidFill>
                  <a:schemeClr val="bg1"/>
                </a:solidFill>
                <a:hlinkClick r:id="rId3"/>
              </a:rPr>
              <a:t>https://acstaff.wisc.edu/professional-development/</a:t>
            </a:r>
            <a:r>
              <a:rPr lang="en-US" sz="1800" dirty="0" smtClean="0">
                <a:solidFill>
                  <a:schemeClr val="bg1"/>
                </a:solidFill>
                <a:hlinkClick r:id="rId3"/>
              </a:rPr>
              <a:t>grants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2333" y="-423334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673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hlinkClick r:id="rId2"/>
            </a:endParaRPr>
          </a:p>
          <a:p>
            <a:pPr marL="0" indent="0">
              <a:buNone/>
            </a:pPr>
            <a:r>
              <a:rPr lang="en-US" dirty="0" smtClean="0"/>
              <a:t>For more information, please see: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Office </a:t>
            </a:r>
            <a:r>
              <a:rPr lang="en-US" dirty="0"/>
              <a:t>of </a:t>
            </a:r>
            <a:r>
              <a:rPr lang="en-US" dirty="0" smtClean="0"/>
              <a:t>Talent Management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hlinkClick r:id="rId3"/>
              </a:rPr>
              <a:t>http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:/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/talent.wisc.edu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Working at UW Professional Development: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hlinkClick r:id="rId4"/>
              </a:rPr>
              <a:t>https</a:t>
            </a:r>
            <a:r>
              <a:rPr lang="en-US" dirty="0">
                <a:solidFill>
                  <a:srgbClr val="FFFFFF"/>
                </a:solidFill>
                <a:hlinkClick r:id="rId4"/>
              </a:rPr>
              <a:t>://working.wisc.edu</a:t>
            </a:r>
            <a:r>
              <a:rPr lang="en-US" dirty="0" smtClean="0">
                <a:solidFill>
                  <a:srgbClr val="FFFFFF"/>
                </a:solidFill>
                <a:hlinkClick r:id="rId4"/>
              </a:rPr>
              <a:t>/professional-development/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2. Professional Development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2334" y="-406400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Categories of Perks working.wisc.edu&amp;amp;#x09;&amp;quot;&quot;/&gt;&lt;property id=&quot;20307&quot; value=&quot;257&quot;/&gt;&lt;/object&gt;&lt;object type=&quot;3&quot; unique_id=&quot;10005&quot;&gt;&lt;property id=&quot;20148&quot; value=&quot;5&quot;/&gt;&lt;property id=&quot;20300&quot; value=&quot;Slide 3 - &amp;quot;Categories of PERKS working.wisc.edu&amp;amp;#x09;&amp;quot;&quot;/&gt;&lt;property id=&quot;20307&quot; value=&quot;258&quot;/&gt;&lt;/object&gt;&lt;object type=&quot;3&quot; unique_id=&quot;10006&quot;&gt;&lt;property id=&quot;20148&quot; value=&quot;5&quot;/&gt;&lt;property id=&quot;20300&quot; value=&quot;Slide 4 - &amp;quot;1. Human Resources&amp;quot;&quot;/&gt;&lt;property id=&quot;20307&quot; value=&quot;259&quot;/&gt;&lt;/object&gt;&lt;object type=&quot;3&quot; unique_id=&quot;10007&quot;&gt;&lt;property id=&quot;20148&quot; value=&quot;5&quot;/&gt;&lt;property id=&quot;20300&quot; value=&quot;Slide 5 - &amp;quot;1. Human Resources&amp;quot;&quot;/&gt;&lt;property id=&quot;20307&quot; value=&quot;261&quot;/&gt;&lt;/object&gt;&lt;object type=&quot;3&quot; unique_id=&quot;10008&quot;&gt;&lt;property id=&quot;20148&quot; value=&quot;5&quot;/&gt;&lt;property id=&quot;20300&quot; value=&quot;Slide 6 - &amp;quot;1. Human Resources&amp;quot;&quot;/&gt;&lt;property id=&quot;20307&quot; value=&quot;276&quot;/&gt;&lt;/object&gt;&lt;object type=&quot;3&quot; unique_id=&quot;10009&quot;&gt;&lt;property id=&quot;20148&quot; value=&quot;5&quot;/&gt;&lt;property id=&quot;20300&quot; value=&quot;Slide 7 - &amp;quot;1. Human Resources&amp;quot;&quot;/&gt;&lt;property id=&quot;20307&quot; value=&quot;260&quot;/&gt;&lt;/object&gt;&lt;object type=&quot;3&quot; unique_id=&quot;10010&quot;&gt;&lt;property id=&quot;20148&quot; value=&quot;5&quot;/&gt;&lt;property id=&quot;20300&quot; value=&quot;Slide 8 - &amp;quot;2. Professional Development&amp;quot;&quot;/&gt;&lt;property id=&quot;20307&quot; value=&quot;262&quot;/&gt;&lt;/object&gt;&lt;object type=&quot;3&quot; unique_id=&quot;10011&quot;&gt;&lt;property id=&quot;20148&quot; value=&quot;5&quot;/&gt;&lt;property id=&quot;20300&quot; value=&quot;Slide 9 - &amp;quot;2. Professional Development&amp;quot;&quot;/&gt;&lt;property id=&quot;20307&quot; value=&quot;263&quot;/&gt;&lt;/object&gt;&lt;object type=&quot;3&quot; unique_id=&quot;10012&quot;&gt;&lt;property id=&quot;20148&quot; value=&quot;5&quot;/&gt;&lt;property id=&quot;20300&quot; value=&quot;Slide 10 - &amp;quot;3. On Campus&amp;quot;&quot;/&gt;&lt;property id=&quot;20307&quot; value=&quot;264&quot;/&gt;&lt;/object&gt;&lt;object type=&quot;3&quot; unique_id=&quot;10013&quot;&gt;&lt;property id=&quot;20148&quot; value=&quot;5&quot;/&gt;&lt;property id=&quot;20300&quot; value=&quot;Slide 11 - &amp;quot;3. On Campus&amp;quot;&quot;/&gt;&lt;property id=&quot;20307&quot; value=&quot;274&quot;/&gt;&lt;/object&gt;&lt;object type=&quot;3&quot; unique_id=&quot;10014&quot;&gt;&lt;property id=&quot;20148&quot; value=&quot;5&quot;/&gt;&lt;property id=&quot;20300&quot; value=&quot;Slide 12 - &amp;quot;3. On Campus&amp;quot;&quot;/&gt;&lt;property id=&quot;20307&quot; value=&quot;273&quot;/&gt;&lt;/object&gt;&lt;object type=&quot;3&quot; unique_id=&quot;10015&quot;&gt;&lt;property id=&quot;20148&quot; value=&quot;5&quot;/&gt;&lt;property id=&quot;20300&quot; value=&quot;Slide 13 - &amp;quot;3. On Campus&amp;quot;&quot;/&gt;&lt;property id=&quot;20307&quot; value=&quot;265&quot;/&gt;&lt;/object&gt;&lt;object type=&quot;3&quot; unique_id=&quot;10016&quot;&gt;&lt;property id=&quot;20148&quot; value=&quot;5&quot;/&gt;&lt;property id=&quot;20300&quot; value=&quot;Slide 14 - &amp;quot;3. On Campus&amp;quot;&quot;/&gt;&lt;property id=&quot;20307&quot; value=&quot;275&quot;/&gt;&lt;/object&gt;&lt;object type=&quot;3&quot; unique_id=&quot;10017&quot;&gt;&lt;property id=&quot;20148&quot; value=&quot;5&quot;/&gt;&lt;property id=&quot;20300&quot; value=&quot;Slide 15 - &amp;quot;3. On Campus&amp;quot;&quot;/&gt;&lt;property id=&quot;20307&quot; value=&quot;277&quot;/&gt;&lt;/object&gt;&lt;object type=&quot;3&quot; unique_id=&quot;10018&quot;&gt;&lt;property id=&quot;20148&quot; value=&quot;5&quot;/&gt;&lt;property id=&quot;20300&quot; value=&quot;Slide 16&quot;/&gt;&lt;property id=&quot;20307&quot; value=&quot;278&quot;/&gt;&lt;/object&gt;&lt;object type=&quot;3&quot; unique_id=&quot;10019&quot;&gt;&lt;property id=&quot;20148&quot; value=&quot;5&quot;/&gt;&lt;property id=&quot;20300&quot; value=&quot;Slide 17 - &amp;quot;3. On Campus&amp;quot;&quot;/&gt;&lt;property id=&quot;20307&quot; value=&quot;279&quot;/&gt;&lt;/object&gt;&lt;object type=&quot;3&quot; unique_id=&quot;10020&quot;&gt;&lt;property id=&quot;20148&quot; value=&quot;5&quot;/&gt;&lt;property id=&quot;20300&quot; value=&quot;Slide 18 - &amp;quot;3. On Campus&amp;quot;&quot;/&gt;&lt;property id=&quot;20307&quot; value=&quot;266&quot;/&gt;&lt;/object&gt;&lt;object type=&quot;3&quot; unique_id=&quot;10021&quot;&gt;&lt;property id=&quot;20148&quot; value=&quot;5&quot;/&gt;&lt;property id=&quot;20300&quot; value=&quot;Slide 19 - &amp;quot;3. On Campus&amp;quot;&quot;/&gt;&lt;property id=&quot;20307&quot; value=&quot;269&quot;/&gt;&lt;/object&gt;&lt;object type=&quot;3&quot; unique_id=&quot;10022&quot;&gt;&lt;property id=&quot;20148&quot; value=&quot;5&quot;/&gt;&lt;property id=&quot;20300&quot; value=&quot;Slide 20 - &amp;quot;3. On Campus&amp;quot;&quot;/&gt;&lt;property id=&quot;20307&quot; value=&quot;267&quot;/&gt;&lt;/object&gt;&lt;object type=&quot;3&quot; unique_id=&quot;10023&quot;&gt;&lt;property id=&quot;20148&quot; value=&quot;5&quot;/&gt;&lt;property id=&quot;20300&quot; value=&quot;Slide 21 - &amp;quot;4. Employee Toolkit&amp;quot;&quot;/&gt;&lt;property id=&quot;20307&quot; value=&quot;268&quot;/&gt;&lt;/object&gt;&lt;object type=&quot;3&quot; unique_id=&quot;10024&quot;&gt;&lt;property id=&quot;20148&quot; value=&quot;5&quot;/&gt;&lt;property id=&quot;20300&quot; value=&quot;Slide 22 - &amp;quot;4. Employee Toolkit&amp;quot;&quot;/&gt;&lt;property id=&quot;20307&quot; value=&quot;270&quot;/&gt;&lt;/object&gt;&lt;object type=&quot;3&quot; unique_id=&quot;10025&quot;&gt;&lt;property id=&quot;20148&quot; value=&quot;5&quot;/&gt;&lt;property id=&quot;20300&quot; value=&quot;Slide 23&quot;/&gt;&lt;property id=&quot;20307&quot; value=&quot;271&quot;/&gt;&lt;/object&gt;&lt;object type=&quot;3&quot; unique_id=&quot;10026&quot;&gt;&lt;property id=&quot;20148&quot; value=&quot;5&quot;/&gt;&lt;property id=&quot;20300&quot; value=&quot;Slide 24 - &amp;quot;CASI Thanks You!&amp;quot;&quot;/&gt;&lt;property id=&quot;20307&quot; value=&quot;272&quot;/&gt;&lt;/object&gt;&lt;/object&gt;&lt;object type=&quot;8&quot; unique_id=&quot;1005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10368</TotalTime>
  <Words>928</Words>
  <Application>Microsoft Office PowerPoint</Application>
  <PresentationFormat>On-screen Show (4:3)</PresentationFormat>
  <Paragraphs>222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Lucida Grande</vt:lpstr>
      <vt:lpstr>Office Theme</vt:lpstr>
      <vt:lpstr>PowerPoint Presentation</vt:lpstr>
      <vt:lpstr>Categories of Perks working.wisc.edu </vt:lpstr>
      <vt:lpstr>Categories of PERKS working.wisc.edu </vt:lpstr>
      <vt:lpstr>1. Human Resources</vt:lpstr>
      <vt:lpstr>1. Human Resources</vt:lpstr>
      <vt:lpstr>1. Human Resources</vt:lpstr>
      <vt:lpstr>1. Human Resources</vt:lpstr>
      <vt:lpstr>2. Professional Development</vt:lpstr>
      <vt:lpstr>2. Professional Development</vt:lpstr>
      <vt:lpstr>3. On Campus</vt:lpstr>
      <vt:lpstr>3. On Campus</vt:lpstr>
      <vt:lpstr>3. On Campus</vt:lpstr>
      <vt:lpstr>3. On Campus</vt:lpstr>
      <vt:lpstr>3. On Campus</vt:lpstr>
      <vt:lpstr>3. On Campus</vt:lpstr>
      <vt:lpstr>PowerPoint Presentation</vt:lpstr>
      <vt:lpstr>3. On Campus</vt:lpstr>
      <vt:lpstr>3. On Campus</vt:lpstr>
      <vt:lpstr>3. On Campus</vt:lpstr>
      <vt:lpstr>3. On Campus</vt:lpstr>
      <vt:lpstr>4. Employee Toolkit</vt:lpstr>
      <vt:lpstr>4. Employee Toolkit</vt:lpstr>
      <vt:lpstr>PowerPoint Presentation</vt:lpstr>
      <vt:lpstr>CASI Thanks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McBride</dc:creator>
  <cp:lastModifiedBy>svc-aep_asst_law Law School</cp:lastModifiedBy>
  <cp:revision>50</cp:revision>
  <dcterms:created xsi:type="dcterms:W3CDTF">2019-04-01T15:48:06Z</dcterms:created>
  <dcterms:modified xsi:type="dcterms:W3CDTF">2019-09-27T12:24:04Z</dcterms:modified>
</cp:coreProperties>
</file>