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338" r:id="rId5"/>
    <p:sldId id="339" r:id="rId6"/>
    <p:sldId id="340" r:id="rId7"/>
    <p:sldId id="342" r:id="rId8"/>
    <p:sldId id="341" r:id="rId9"/>
    <p:sldId id="344" r:id="rId10"/>
    <p:sldId id="259" r:id="rId11"/>
    <p:sldId id="305" r:id="rId12"/>
    <p:sldId id="306" r:id="rId13"/>
    <p:sldId id="285" r:id="rId14"/>
    <p:sldId id="345" r:id="rId15"/>
    <p:sldId id="307" r:id="rId16"/>
    <p:sldId id="312" r:id="rId17"/>
    <p:sldId id="313" r:id="rId18"/>
    <p:sldId id="314" r:id="rId19"/>
    <p:sldId id="315" r:id="rId20"/>
    <p:sldId id="324" r:id="rId21"/>
    <p:sldId id="346" r:id="rId22"/>
    <p:sldId id="325" r:id="rId23"/>
    <p:sldId id="348" r:id="rId24"/>
    <p:sldId id="329" r:id="rId25"/>
    <p:sldId id="328" r:id="rId26"/>
    <p:sldId id="331" r:id="rId27"/>
    <p:sldId id="332" r:id="rId28"/>
    <p:sldId id="333" r:id="rId29"/>
    <p:sldId id="334" r:id="rId30"/>
    <p:sldId id="335" r:id="rId31"/>
    <p:sldId id="336" r:id="rId32"/>
    <p:sldId id="33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7" autoAdjust="0"/>
    <p:restoredTop sz="94684"/>
  </p:normalViewPr>
  <p:slideViewPr>
    <p:cSldViewPr snapToGrid="0">
      <p:cViewPr varScale="1">
        <p:scale>
          <a:sx n="85" d="100"/>
          <a:sy n="85" d="100"/>
        </p:scale>
        <p:origin x="200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image" Target="../media/image11.svg"/><Relationship Id="rId5" Type="http://schemas.openxmlformats.org/officeDocument/2006/relationships/image" Target="../media/image15.sv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svg"/><Relationship Id="rId1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image" Target="../media/image11.svg"/><Relationship Id="rId5" Type="http://schemas.openxmlformats.org/officeDocument/2006/relationships/image" Target="../media/image15.sv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svg"/><Relationship Id="rId1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CBC170-3226-4EB0-A92F-8E5C25ABB7E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FB96CCE-C724-436E-A0DD-4E019BC2346C}">
      <dgm:prSet/>
      <dgm:spPr/>
      <dgm:t>
        <a:bodyPr/>
        <a:lstStyle/>
        <a:p>
          <a:r>
            <a:rPr lang="en-US"/>
            <a:t>What is AI? Large Language Models</a:t>
          </a:r>
        </a:p>
      </dgm:t>
    </dgm:pt>
    <dgm:pt modelId="{95FC5386-C84B-43D3-A7EB-1F409BB99947}" type="parTrans" cxnId="{D660E402-1793-46F3-ACDC-9C4C4DF9C8D5}">
      <dgm:prSet/>
      <dgm:spPr/>
      <dgm:t>
        <a:bodyPr/>
        <a:lstStyle/>
        <a:p>
          <a:endParaRPr lang="en-US"/>
        </a:p>
      </dgm:t>
    </dgm:pt>
    <dgm:pt modelId="{601B1D12-4D34-424F-9E77-58082D27F8F7}" type="sibTrans" cxnId="{D660E402-1793-46F3-ACDC-9C4C4DF9C8D5}">
      <dgm:prSet/>
      <dgm:spPr/>
      <dgm:t>
        <a:bodyPr/>
        <a:lstStyle/>
        <a:p>
          <a:endParaRPr lang="en-US"/>
        </a:p>
      </dgm:t>
    </dgm:pt>
    <dgm:pt modelId="{49E2C440-DC8B-429B-8250-5E956C046C29}">
      <dgm:prSet/>
      <dgm:spPr/>
      <dgm:t>
        <a:bodyPr/>
        <a:lstStyle/>
        <a:p>
          <a:r>
            <a:rPr lang="en-US"/>
            <a:t>What AI is Good at</a:t>
          </a:r>
        </a:p>
      </dgm:t>
    </dgm:pt>
    <dgm:pt modelId="{7E4A2A64-8F66-4181-87EB-7D24CB539BAD}" type="parTrans" cxnId="{032622A7-881D-4B78-8C10-4F532E3966C1}">
      <dgm:prSet/>
      <dgm:spPr/>
      <dgm:t>
        <a:bodyPr/>
        <a:lstStyle/>
        <a:p>
          <a:endParaRPr lang="en-US"/>
        </a:p>
      </dgm:t>
    </dgm:pt>
    <dgm:pt modelId="{B59F149B-6E88-4E68-8D8A-BC709689A6FE}" type="sibTrans" cxnId="{032622A7-881D-4B78-8C10-4F532E3966C1}">
      <dgm:prSet/>
      <dgm:spPr/>
      <dgm:t>
        <a:bodyPr/>
        <a:lstStyle/>
        <a:p>
          <a:endParaRPr lang="en-US"/>
        </a:p>
      </dgm:t>
    </dgm:pt>
    <dgm:pt modelId="{384F93F9-D4BD-45D8-A4FE-259BB4015B4A}">
      <dgm:prSet/>
      <dgm:spPr/>
      <dgm:t>
        <a:bodyPr/>
        <a:lstStyle/>
        <a:p>
          <a:r>
            <a:rPr lang="en-US"/>
            <a:t>What AI is Bad at</a:t>
          </a:r>
        </a:p>
      </dgm:t>
    </dgm:pt>
    <dgm:pt modelId="{125C9CEA-272D-4B93-B7D4-FED56FE4F5F9}" type="parTrans" cxnId="{30D33E29-614B-4B9C-A864-E94D260F9C80}">
      <dgm:prSet/>
      <dgm:spPr/>
      <dgm:t>
        <a:bodyPr/>
        <a:lstStyle/>
        <a:p>
          <a:endParaRPr lang="en-US"/>
        </a:p>
      </dgm:t>
    </dgm:pt>
    <dgm:pt modelId="{955E9290-5766-4ED6-82F4-B45CFAF80EFA}" type="sibTrans" cxnId="{30D33E29-614B-4B9C-A864-E94D260F9C80}">
      <dgm:prSet/>
      <dgm:spPr/>
      <dgm:t>
        <a:bodyPr/>
        <a:lstStyle/>
        <a:p>
          <a:endParaRPr lang="en-US"/>
        </a:p>
      </dgm:t>
    </dgm:pt>
    <dgm:pt modelId="{C7EF9308-DBDA-4BAA-9C8D-988955BD15BA}">
      <dgm:prSet/>
      <dgm:spPr/>
      <dgm:t>
        <a:bodyPr/>
        <a:lstStyle/>
        <a:p>
          <a:r>
            <a:rPr lang="en-US"/>
            <a:t>Hallucinations</a:t>
          </a:r>
        </a:p>
      </dgm:t>
    </dgm:pt>
    <dgm:pt modelId="{640C5FB0-E3FB-42B4-A1EB-F8386D182DC8}" type="parTrans" cxnId="{928452C0-2226-4E60-9767-C8892101B002}">
      <dgm:prSet/>
      <dgm:spPr/>
      <dgm:t>
        <a:bodyPr/>
        <a:lstStyle/>
        <a:p>
          <a:endParaRPr lang="en-US"/>
        </a:p>
      </dgm:t>
    </dgm:pt>
    <dgm:pt modelId="{321CAE75-C1EF-4398-8554-E5E05E345631}" type="sibTrans" cxnId="{928452C0-2226-4E60-9767-C8892101B002}">
      <dgm:prSet/>
      <dgm:spPr/>
      <dgm:t>
        <a:bodyPr/>
        <a:lstStyle/>
        <a:p>
          <a:endParaRPr lang="en-US"/>
        </a:p>
      </dgm:t>
    </dgm:pt>
    <dgm:pt modelId="{00B79583-603A-894A-9E32-C4D02BB3003A}" type="pres">
      <dgm:prSet presAssocID="{92CBC170-3226-4EB0-A92F-8E5C25ABB7EC}" presName="matrix" presStyleCnt="0">
        <dgm:presLayoutVars>
          <dgm:chMax val="1"/>
          <dgm:dir/>
          <dgm:resizeHandles val="exact"/>
        </dgm:presLayoutVars>
      </dgm:prSet>
      <dgm:spPr/>
    </dgm:pt>
    <dgm:pt modelId="{54F97B6A-51FD-9844-AC8C-5D01109F8DE8}" type="pres">
      <dgm:prSet presAssocID="{92CBC170-3226-4EB0-A92F-8E5C25ABB7EC}" presName="diamond" presStyleLbl="bgShp" presStyleIdx="0" presStyleCnt="1"/>
      <dgm:spPr/>
    </dgm:pt>
    <dgm:pt modelId="{E0C5031E-189C-C348-96D6-8DBA89349E47}" type="pres">
      <dgm:prSet presAssocID="{92CBC170-3226-4EB0-A92F-8E5C25ABB7EC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653BC35-55F6-444B-9EA9-F1E75967C7A9}" type="pres">
      <dgm:prSet presAssocID="{92CBC170-3226-4EB0-A92F-8E5C25ABB7EC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52A0432-A99B-B64B-A088-334257114099}" type="pres">
      <dgm:prSet presAssocID="{92CBC170-3226-4EB0-A92F-8E5C25ABB7EC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0AF1DFE-5BCF-6A4B-94AC-560A0B5FA59D}" type="pres">
      <dgm:prSet presAssocID="{92CBC170-3226-4EB0-A92F-8E5C25ABB7EC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660E402-1793-46F3-ACDC-9C4C4DF9C8D5}" srcId="{92CBC170-3226-4EB0-A92F-8E5C25ABB7EC}" destId="{2FB96CCE-C724-436E-A0DD-4E019BC2346C}" srcOrd="0" destOrd="0" parTransId="{95FC5386-C84B-43D3-A7EB-1F409BB99947}" sibTransId="{601B1D12-4D34-424F-9E77-58082D27F8F7}"/>
    <dgm:cxn modelId="{30D33E29-614B-4B9C-A864-E94D260F9C80}" srcId="{92CBC170-3226-4EB0-A92F-8E5C25ABB7EC}" destId="{384F93F9-D4BD-45D8-A4FE-259BB4015B4A}" srcOrd="2" destOrd="0" parTransId="{125C9CEA-272D-4B93-B7D4-FED56FE4F5F9}" sibTransId="{955E9290-5766-4ED6-82F4-B45CFAF80EFA}"/>
    <dgm:cxn modelId="{28817E55-73C2-814E-8DA3-16AC4F6FE6DB}" type="presOf" srcId="{2FB96CCE-C724-436E-A0DD-4E019BC2346C}" destId="{E0C5031E-189C-C348-96D6-8DBA89349E47}" srcOrd="0" destOrd="0" presId="urn:microsoft.com/office/officeart/2005/8/layout/matrix3"/>
    <dgm:cxn modelId="{DF581D77-D7A8-D744-9699-5FB394F11D37}" type="presOf" srcId="{C7EF9308-DBDA-4BAA-9C8D-988955BD15BA}" destId="{B0AF1DFE-5BCF-6A4B-94AC-560A0B5FA59D}" srcOrd="0" destOrd="0" presId="urn:microsoft.com/office/officeart/2005/8/layout/matrix3"/>
    <dgm:cxn modelId="{032622A7-881D-4B78-8C10-4F532E3966C1}" srcId="{92CBC170-3226-4EB0-A92F-8E5C25ABB7EC}" destId="{49E2C440-DC8B-429B-8250-5E956C046C29}" srcOrd="1" destOrd="0" parTransId="{7E4A2A64-8F66-4181-87EB-7D24CB539BAD}" sibTransId="{B59F149B-6E88-4E68-8D8A-BC709689A6FE}"/>
    <dgm:cxn modelId="{A8650ABA-196F-7745-9827-8C47F0115465}" type="presOf" srcId="{384F93F9-D4BD-45D8-A4FE-259BB4015B4A}" destId="{652A0432-A99B-B64B-A088-334257114099}" srcOrd="0" destOrd="0" presId="urn:microsoft.com/office/officeart/2005/8/layout/matrix3"/>
    <dgm:cxn modelId="{928452C0-2226-4E60-9767-C8892101B002}" srcId="{92CBC170-3226-4EB0-A92F-8E5C25ABB7EC}" destId="{C7EF9308-DBDA-4BAA-9C8D-988955BD15BA}" srcOrd="3" destOrd="0" parTransId="{640C5FB0-E3FB-42B4-A1EB-F8386D182DC8}" sibTransId="{321CAE75-C1EF-4398-8554-E5E05E345631}"/>
    <dgm:cxn modelId="{D154EEC7-7DF2-FE4B-A300-60B601DC3848}" type="presOf" srcId="{92CBC170-3226-4EB0-A92F-8E5C25ABB7EC}" destId="{00B79583-603A-894A-9E32-C4D02BB3003A}" srcOrd="0" destOrd="0" presId="urn:microsoft.com/office/officeart/2005/8/layout/matrix3"/>
    <dgm:cxn modelId="{5B2704E6-2511-374C-A480-8EB0CCEE780A}" type="presOf" srcId="{49E2C440-DC8B-429B-8250-5E956C046C29}" destId="{5653BC35-55F6-444B-9EA9-F1E75967C7A9}" srcOrd="0" destOrd="0" presId="urn:microsoft.com/office/officeart/2005/8/layout/matrix3"/>
    <dgm:cxn modelId="{FCE37974-FF69-0440-91E6-D1454959CCA2}" type="presParOf" srcId="{00B79583-603A-894A-9E32-C4D02BB3003A}" destId="{54F97B6A-51FD-9844-AC8C-5D01109F8DE8}" srcOrd="0" destOrd="0" presId="urn:microsoft.com/office/officeart/2005/8/layout/matrix3"/>
    <dgm:cxn modelId="{DE681A76-6E47-9147-8181-680283D39160}" type="presParOf" srcId="{00B79583-603A-894A-9E32-C4D02BB3003A}" destId="{E0C5031E-189C-C348-96D6-8DBA89349E47}" srcOrd="1" destOrd="0" presId="urn:microsoft.com/office/officeart/2005/8/layout/matrix3"/>
    <dgm:cxn modelId="{0307C69C-C57B-FE43-BA1E-9457D02CCA9B}" type="presParOf" srcId="{00B79583-603A-894A-9E32-C4D02BB3003A}" destId="{5653BC35-55F6-444B-9EA9-F1E75967C7A9}" srcOrd="2" destOrd="0" presId="urn:microsoft.com/office/officeart/2005/8/layout/matrix3"/>
    <dgm:cxn modelId="{64DBC849-D3F4-0E48-8A1C-1153A80299CB}" type="presParOf" srcId="{00B79583-603A-894A-9E32-C4D02BB3003A}" destId="{652A0432-A99B-B64B-A088-334257114099}" srcOrd="3" destOrd="0" presId="urn:microsoft.com/office/officeart/2005/8/layout/matrix3"/>
    <dgm:cxn modelId="{3874EEEE-914B-FF4C-B6E9-DF83BFC213EA}" type="presParOf" srcId="{00B79583-603A-894A-9E32-C4D02BB3003A}" destId="{B0AF1DFE-5BCF-6A4B-94AC-560A0B5FA59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1DC2A9-8617-41E3-83BB-DAA1EBAD291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4AD57603-E4D7-41EF-ACF8-5E6C91F346E7}">
      <dgm:prSet/>
      <dgm:spPr/>
      <dgm:t>
        <a:bodyPr/>
        <a:lstStyle/>
        <a:p>
          <a:pPr>
            <a:defRPr cap="all"/>
          </a:pPr>
          <a:r>
            <a:rPr lang="en-US"/>
            <a:t>Creating a study schedule</a:t>
          </a:r>
        </a:p>
      </dgm:t>
    </dgm:pt>
    <dgm:pt modelId="{9907CBAF-A6A5-4CC6-BC68-9089EA20605D}" type="parTrans" cxnId="{8F6BF17A-1044-4C15-B734-990F0BE33C0B}">
      <dgm:prSet/>
      <dgm:spPr/>
      <dgm:t>
        <a:bodyPr/>
        <a:lstStyle/>
        <a:p>
          <a:endParaRPr lang="en-US"/>
        </a:p>
      </dgm:t>
    </dgm:pt>
    <dgm:pt modelId="{8ECACDB9-CC1D-4140-A791-39B8B6E1947D}" type="sibTrans" cxnId="{8F6BF17A-1044-4C15-B734-990F0BE33C0B}">
      <dgm:prSet/>
      <dgm:spPr/>
      <dgm:t>
        <a:bodyPr/>
        <a:lstStyle/>
        <a:p>
          <a:endParaRPr lang="en-US"/>
        </a:p>
      </dgm:t>
    </dgm:pt>
    <dgm:pt modelId="{421CEDC4-BB8F-4C1B-81E7-C0E1653F68C5}">
      <dgm:prSet/>
      <dgm:spPr/>
      <dgm:t>
        <a:bodyPr/>
        <a:lstStyle/>
        <a:p>
          <a:pPr>
            <a:defRPr cap="all"/>
          </a:pPr>
          <a:r>
            <a:rPr lang="en-US"/>
            <a:t>Note summarization and organization</a:t>
          </a:r>
        </a:p>
      </dgm:t>
    </dgm:pt>
    <dgm:pt modelId="{17816A90-9B1B-432B-9285-2209206C7304}" type="parTrans" cxnId="{1AF7ED3B-95B6-4875-BC78-80FF87A478DF}">
      <dgm:prSet/>
      <dgm:spPr/>
      <dgm:t>
        <a:bodyPr/>
        <a:lstStyle/>
        <a:p>
          <a:endParaRPr lang="en-US"/>
        </a:p>
      </dgm:t>
    </dgm:pt>
    <dgm:pt modelId="{FF97D502-E471-439E-AC17-D1A9B337D254}" type="sibTrans" cxnId="{1AF7ED3B-95B6-4875-BC78-80FF87A478DF}">
      <dgm:prSet/>
      <dgm:spPr/>
      <dgm:t>
        <a:bodyPr/>
        <a:lstStyle/>
        <a:p>
          <a:endParaRPr lang="en-US"/>
        </a:p>
      </dgm:t>
    </dgm:pt>
    <dgm:pt modelId="{0C92F7C0-67E3-4B69-88B0-82200CF5678D}">
      <dgm:prSet/>
      <dgm:spPr/>
      <dgm:t>
        <a:bodyPr/>
        <a:lstStyle/>
        <a:p>
          <a:pPr>
            <a:defRPr cap="all"/>
          </a:pPr>
          <a:r>
            <a:rPr lang="en-US"/>
            <a:t>Creating study materials</a:t>
          </a:r>
        </a:p>
      </dgm:t>
    </dgm:pt>
    <dgm:pt modelId="{ACBC47D4-4087-427B-BD07-5E7BF81A933A}" type="parTrans" cxnId="{CBA1759C-8E6B-41BB-A2A7-980ED32F4F90}">
      <dgm:prSet/>
      <dgm:spPr/>
      <dgm:t>
        <a:bodyPr/>
        <a:lstStyle/>
        <a:p>
          <a:endParaRPr lang="en-US"/>
        </a:p>
      </dgm:t>
    </dgm:pt>
    <dgm:pt modelId="{9BEFB71F-A9C4-4B72-8068-9196B9C687EC}" type="sibTrans" cxnId="{CBA1759C-8E6B-41BB-A2A7-980ED32F4F90}">
      <dgm:prSet/>
      <dgm:spPr/>
      <dgm:t>
        <a:bodyPr/>
        <a:lstStyle/>
        <a:p>
          <a:endParaRPr lang="en-US"/>
        </a:p>
      </dgm:t>
    </dgm:pt>
    <dgm:pt modelId="{5206E758-C1D0-4489-96D7-F080DBDEAD5F}">
      <dgm:prSet/>
      <dgm:spPr/>
      <dgm:t>
        <a:bodyPr/>
        <a:lstStyle/>
        <a:p>
          <a:pPr>
            <a:defRPr cap="all"/>
          </a:pPr>
          <a:r>
            <a:rPr lang="en-US"/>
            <a:t>Practice question generation</a:t>
          </a:r>
        </a:p>
      </dgm:t>
    </dgm:pt>
    <dgm:pt modelId="{E11C9E46-6933-4540-843B-26A06F64F5D4}" type="parTrans" cxnId="{EF23E776-656D-4D19-8EC2-F1FE17D066C3}">
      <dgm:prSet/>
      <dgm:spPr/>
      <dgm:t>
        <a:bodyPr/>
        <a:lstStyle/>
        <a:p>
          <a:endParaRPr lang="en-US"/>
        </a:p>
      </dgm:t>
    </dgm:pt>
    <dgm:pt modelId="{7BABF9CC-B631-41BC-A0CF-DF3234EB47ED}" type="sibTrans" cxnId="{EF23E776-656D-4D19-8EC2-F1FE17D066C3}">
      <dgm:prSet/>
      <dgm:spPr/>
      <dgm:t>
        <a:bodyPr/>
        <a:lstStyle/>
        <a:p>
          <a:endParaRPr lang="en-US"/>
        </a:p>
      </dgm:t>
    </dgm:pt>
    <dgm:pt modelId="{6034A979-A420-477E-B416-95CC1DA27912}">
      <dgm:prSet/>
      <dgm:spPr/>
      <dgm:t>
        <a:bodyPr/>
        <a:lstStyle/>
        <a:p>
          <a:pPr>
            <a:defRPr cap="all"/>
          </a:pPr>
          <a:r>
            <a:rPr lang="en-US"/>
            <a:t>Building a custom study GPT</a:t>
          </a:r>
        </a:p>
      </dgm:t>
    </dgm:pt>
    <dgm:pt modelId="{B1325ACA-15D1-4DF9-8105-24DD86A1622B}" type="parTrans" cxnId="{671E96E3-B935-4ED9-ABCB-9517D12E3AF0}">
      <dgm:prSet/>
      <dgm:spPr/>
      <dgm:t>
        <a:bodyPr/>
        <a:lstStyle/>
        <a:p>
          <a:endParaRPr lang="en-US"/>
        </a:p>
      </dgm:t>
    </dgm:pt>
    <dgm:pt modelId="{097C17E9-2DAA-4D58-8A0A-909E1043F840}" type="sibTrans" cxnId="{671E96E3-B935-4ED9-ABCB-9517D12E3AF0}">
      <dgm:prSet/>
      <dgm:spPr/>
      <dgm:t>
        <a:bodyPr/>
        <a:lstStyle/>
        <a:p>
          <a:endParaRPr lang="en-US"/>
        </a:p>
      </dgm:t>
    </dgm:pt>
    <dgm:pt modelId="{DC32F5D0-0F29-428C-8B18-9823978F270D}" type="pres">
      <dgm:prSet presAssocID="{0A1DC2A9-8617-41E3-83BB-DAA1EBAD2913}" presName="root" presStyleCnt="0">
        <dgm:presLayoutVars>
          <dgm:dir/>
          <dgm:resizeHandles val="exact"/>
        </dgm:presLayoutVars>
      </dgm:prSet>
      <dgm:spPr/>
    </dgm:pt>
    <dgm:pt modelId="{E25417D8-0A40-4E5D-A730-0F284C30BAC3}" type="pres">
      <dgm:prSet presAssocID="{4AD57603-E4D7-41EF-ACF8-5E6C91F346E7}" presName="compNode" presStyleCnt="0"/>
      <dgm:spPr/>
    </dgm:pt>
    <dgm:pt modelId="{17FC1ACD-E67A-4A65-AD98-3FF782ECF70C}" type="pres">
      <dgm:prSet presAssocID="{4AD57603-E4D7-41EF-ACF8-5E6C91F346E7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A2C37FD5-E95C-4459-B825-26D6ED490588}" type="pres">
      <dgm:prSet presAssocID="{4AD57603-E4D7-41EF-ACF8-5E6C91F346E7}" presName="iconRect" presStyleLbl="node1" presStyleIdx="0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183B2CEF-B856-43D0-9F9F-074F83000466}" type="pres">
      <dgm:prSet presAssocID="{4AD57603-E4D7-41EF-ACF8-5E6C91F346E7}" presName="spaceRect" presStyleCnt="0"/>
      <dgm:spPr/>
    </dgm:pt>
    <dgm:pt modelId="{DEB8110F-BF62-4CA9-A61B-81A1A8DC41DF}" type="pres">
      <dgm:prSet presAssocID="{4AD57603-E4D7-41EF-ACF8-5E6C91F346E7}" presName="textRect" presStyleLbl="revTx" presStyleIdx="0" presStyleCnt="5">
        <dgm:presLayoutVars>
          <dgm:chMax val="1"/>
          <dgm:chPref val="1"/>
        </dgm:presLayoutVars>
      </dgm:prSet>
      <dgm:spPr/>
    </dgm:pt>
    <dgm:pt modelId="{70939327-A209-4F5B-BC58-17D547CC903B}" type="pres">
      <dgm:prSet presAssocID="{8ECACDB9-CC1D-4140-A791-39B8B6E1947D}" presName="sibTrans" presStyleCnt="0"/>
      <dgm:spPr/>
    </dgm:pt>
    <dgm:pt modelId="{9995EA80-49E4-4A86-8AE0-7B0EE66C42EF}" type="pres">
      <dgm:prSet presAssocID="{421CEDC4-BB8F-4C1B-81E7-C0E1653F68C5}" presName="compNode" presStyleCnt="0"/>
      <dgm:spPr/>
    </dgm:pt>
    <dgm:pt modelId="{A30F9359-9574-4329-A256-FB558E6AC043}" type="pres">
      <dgm:prSet presAssocID="{421CEDC4-BB8F-4C1B-81E7-C0E1653F68C5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7DAA8E3E-233D-4357-A8E7-E6A0F1CB9469}" type="pres">
      <dgm:prSet presAssocID="{421CEDC4-BB8F-4C1B-81E7-C0E1653F68C5}" presName="iconRect" presStyleLbl="node1" presStyleIdx="1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FE1B55F7-760B-4597-8577-F4D2CD2675A9}" type="pres">
      <dgm:prSet presAssocID="{421CEDC4-BB8F-4C1B-81E7-C0E1653F68C5}" presName="spaceRect" presStyleCnt="0"/>
      <dgm:spPr/>
    </dgm:pt>
    <dgm:pt modelId="{291618C5-6680-4887-B176-3EC32FFEBC7B}" type="pres">
      <dgm:prSet presAssocID="{421CEDC4-BB8F-4C1B-81E7-C0E1653F68C5}" presName="textRect" presStyleLbl="revTx" presStyleIdx="1" presStyleCnt="5">
        <dgm:presLayoutVars>
          <dgm:chMax val="1"/>
          <dgm:chPref val="1"/>
        </dgm:presLayoutVars>
      </dgm:prSet>
      <dgm:spPr/>
    </dgm:pt>
    <dgm:pt modelId="{EDC63727-6146-4B5A-BC58-C31A8EF2E6CC}" type="pres">
      <dgm:prSet presAssocID="{FF97D502-E471-439E-AC17-D1A9B337D254}" presName="sibTrans" presStyleCnt="0"/>
      <dgm:spPr/>
    </dgm:pt>
    <dgm:pt modelId="{63CA1F97-B3B9-422A-A3EA-EE7900E68338}" type="pres">
      <dgm:prSet presAssocID="{0C92F7C0-67E3-4B69-88B0-82200CF5678D}" presName="compNode" presStyleCnt="0"/>
      <dgm:spPr/>
    </dgm:pt>
    <dgm:pt modelId="{FB945FA4-E701-4760-9C63-7714864EDAC3}" type="pres">
      <dgm:prSet presAssocID="{0C92F7C0-67E3-4B69-88B0-82200CF5678D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FF46D1F8-F5FF-4809-A6F8-E44048B4C55A}" type="pres">
      <dgm:prSet presAssocID="{0C92F7C0-67E3-4B69-88B0-82200CF5678D}" presName="iconRect" presStyleLbl="node1" presStyleIdx="2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1DC60C8-0DC4-4F4B-88C3-9DC9A959E681}" type="pres">
      <dgm:prSet presAssocID="{0C92F7C0-67E3-4B69-88B0-82200CF5678D}" presName="spaceRect" presStyleCnt="0"/>
      <dgm:spPr/>
    </dgm:pt>
    <dgm:pt modelId="{D8052E14-CE51-419C-90E3-AB89446777C2}" type="pres">
      <dgm:prSet presAssocID="{0C92F7C0-67E3-4B69-88B0-82200CF5678D}" presName="textRect" presStyleLbl="revTx" presStyleIdx="2" presStyleCnt="5">
        <dgm:presLayoutVars>
          <dgm:chMax val="1"/>
          <dgm:chPref val="1"/>
        </dgm:presLayoutVars>
      </dgm:prSet>
      <dgm:spPr/>
    </dgm:pt>
    <dgm:pt modelId="{D828961C-0AE6-4373-A3F3-F4B2D89B7F32}" type="pres">
      <dgm:prSet presAssocID="{9BEFB71F-A9C4-4B72-8068-9196B9C687EC}" presName="sibTrans" presStyleCnt="0"/>
      <dgm:spPr/>
    </dgm:pt>
    <dgm:pt modelId="{D23ACF08-CAE5-4572-A6E1-CB8F1603EBB1}" type="pres">
      <dgm:prSet presAssocID="{5206E758-C1D0-4489-96D7-F080DBDEAD5F}" presName="compNode" presStyleCnt="0"/>
      <dgm:spPr/>
    </dgm:pt>
    <dgm:pt modelId="{4ED0FD6A-D872-4F0C-AF14-C5F0482F202B}" type="pres">
      <dgm:prSet presAssocID="{5206E758-C1D0-4489-96D7-F080DBDEAD5F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B657B82C-8831-44E9-88D8-6D786EABB5E6}" type="pres">
      <dgm:prSet presAssocID="{5206E758-C1D0-4489-96D7-F080DBDEAD5F}" presName="iconRect" presStyleLbl="node1" presStyleIdx="3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B5BBEBF-CC84-462F-9B3F-8D5AD1B2F479}" type="pres">
      <dgm:prSet presAssocID="{5206E758-C1D0-4489-96D7-F080DBDEAD5F}" presName="spaceRect" presStyleCnt="0"/>
      <dgm:spPr/>
    </dgm:pt>
    <dgm:pt modelId="{BDD51F66-CB99-44B5-9B87-F3865812C259}" type="pres">
      <dgm:prSet presAssocID="{5206E758-C1D0-4489-96D7-F080DBDEAD5F}" presName="textRect" presStyleLbl="revTx" presStyleIdx="3" presStyleCnt="5">
        <dgm:presLayoutVars>
          <dgm:chMax val="1"/>
          <dgm:chPref val="1"/>
        </dgm:presLayoutVars>
      </dgm:prSet>
      <dgm:spPr/>
    </dgm:pt>
    <dgm:pt modelId="{5F235BC5-D86A-4D89-8878-600B92625D0D}" type="pres">
      <dgm:prSet presAssocID="{7BABF9CC-B631-41BC-A0CF-DF3234EB47ED}" presName="sibTrans" presStyleCnt="0"/>
      <dgm:spPr/>
    </dgm:pt>
    <dgm:pt modelId="{D859EEA1-3350-4EFF-ACDF-7C183B93EE25}" type="pres">
      <dgm:prSet presAssocID="{6034A979-A420-477E-B416-95CC1DA27912}" presName="compNode" presStyleCnt="0"/>
      <dgm:spPr/>
    </dgm:pt>
    <dgm:pt modelId="{52FC03E8-7504-4AD8-A4F3-7FC1AF1A3002}" type="pres">
      <dgm:prSet presAssocID="{6034A979-A420-477E-B416-95CC1DA27912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17AC4AE6-19C4-4580-AC0B-FBBE9AAF6CB3}" type="pres">
      <dgm:prSet presAssocID="{6034A979-A420-477E-B416-95CC1DA27912}" presName="iconRect" presStyleLbl="node1" presStyleIdx="4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3504B4D8-71D0-4502-B2C8-96BAD44CE501}" type="pres">
      <dgm:prSet presAssocID="{6034A979-A420-477E-B416-95CC1DA27912}" presName="spaceRect" presStyleCnt="0"/>
      <dgm:spPr/>
    </dgm:pt>
    <dgm:pt modelId="{14F7932D-9984-4C60-8266-6CA71C8D6B1C}" type="pres">
      <dgm:prSet presAssocID="{6034A979-A420-477E-B416-95CC1DA2791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1A157B08-3F84-40E0-AA66-4827C10CAB24}" type="presOf" srcId="{6034A979-A420-477E-B416-95CC1DA27912}" destId="{14F7932D-9984-4C60-8266-6CA71C8D6B1C}" srcOrd="0" destOrd="0" presId="urn:microsoft.com/office/officeart/2018/5/layout/IconLeafLabelList"/>
    <dgm:cxn modelId="{1AF7ED3B-95B6-4875-BC78-80FF87A478DF}" srcId="{0A1DC2A9-8617-41E3-83BB-DAA1EBAD2913}" destId="{421CEDC4-BB8F-4C1B-81E7-C0E1653F68C5}" srcOrd="1" destOrd="0" parTransId="{17816A90-9B1B-432B-9285-2209206C7304}" sibTransId="{FF97D502-E471-439E-AC17-D1A9B337D254}"/>
    <dgm:cxn modelId="{655DF548-47B2-475D-B58F-ED09696C4C2D}" type="presOf" srcId="{0C92F7C0-67E3-4B69-88B0-82200CF5678D}" destId="{D8052E14-CE51-419C-90E3-AB89446777C2}" srcOrd="0" destOrd="0" presId="urn:microsoft.com/office/officeart/2018/5/layout/IconLeafLabelList"/>
    <dgm:cxn modelId="{EF23E776-656D-4D19-8EC2-F1FE17D066C3}" srcId="{0A1DC2A9-8617-41E3-83BB-DAA1EBAD2913}" destId="{5206E758-C1D0-4489-96D7-F080DBDEAD5F}" srcOrd="3" destOrd="0" parTransId="{E11C9E46-6933-4540-843B-26A06F64F5D4}" sibTransId="{7BABF9CC-B631-41BC-A0CF-DF3234EB47ED}"/>
    <dgm:cxn modelId="{8F6BF17A-1044-4C15-B734-990F0BE33C0B}" srcId="{0A1DC2A9-8617-41E3-83BB-DAA1EBAD2913}" destId="{4AD57603-E4D7-41EF-ACF8-5E6C91F346E7}" srcOrd="0" destOrd="0" parTransId="{9907CBAF-A6A5-4CC6-BC68-9089EA20605D}" sibTransId="{8ECACDB9-CC1D-4140-A791-39B8B6E1947D}"/>
    <dgm:cxn modelId="{6ED05E94-00DB-4706-8A0E-D06797E92A78}" type="presOf" srcId="{0A1DC2A9-8617-41E3-83BB-DAA1EBAD2913}" destId="{DC32F5D0-0F29-428C-8B18-9823978F270D}" srcOrd="0" destOrd="0" presId="urn:microsoft.com/office/officeart/2018/5/layout/IconLeafLabelList"/>
    <dgm:cxn modelId="{CBA1759C-8E6B-41BB-A2A7-980ED32F4F90}" srcId="{0A1DC2A9-8617-41E3-83BB-DAA1EBAD2913}" destId="{0C92F7C0-67E3-4B69-88B0-82200CF5678D}" srcOrd="2" destOrd="0" parTransId="{ACBC47D4-4087-427B-BD07-5E7BF81A933A}" sibTransId="{9BEFB71F-A9C4-4B72-8068-9196B9C687EC}"/>
    <dgm:cxn modelId="{2BE8B3D0-5ABD-4022-9B74-6195EC546E54}" type="presOf" srcId="{421CEDC4-BB8F-4C1B-81E7-C0E1653F68C5}" destId="{291618C5-6680-4887-B176-3EC32FFEBC7B}" srcOrd="0" destOrd="0" presId="urn:microsoft.com/office/officeart/2018/5/layout/IconLeafLabelList"/>
    <dgm:cxn modelId="{671E96E3-B935-4ED9-ABCB-9517D12E3AF0}" srcId="{0A1DC2A9-8617-41E3-83BB-DAA1EBAD2913}" destId="{6034A979-A420-477E-B416-95CC1DA27912}" srcOrd="4" destOrd="0" parTransId="{B1325ACA-15D1-4DF9-8105-24DD86A1622B}" sibTransId="{097C17E9-2DAA-4D58-8A0A-909E1043F840}"/>
    <dgm:cxn modelId="{84B412EE-EC86-4159-8925-599EB5361F2B}" type="presOf" srcId="{4AD57603-E4D7-41EF-ACF8-5E6C91F346E7}" destId="{DEB8110F-BF62-4CA9-A61B-81A1A8DC41DF}" srcOrd="0" destOrd="0" presId="urn:microsoft.com/office/officeart/2018/5/layout/IconLeafLabelList"/>
    <dgm:cxn modelId="{AB94C6F3-3BB4-42BA-8BA7-22BFCAF1836F}" type="presOf" srcId="{5206E758-C1D0-4489-96D7-F080DBDEAD5F}" destId="{BDD51F66-CB99-44B5-9B87-F3865812C259}" srcOrd="0" destOrd="0" presId="urn:microsoft.com/office/officeart/2018/5/layout/IconLeafLabelList"/>
    <dgm:cxn modelId="{8765B7AB-E8FB-4A9B-887F-E3BE7A9C6152}" type="presParOf" srcId="{DC32F5D0-0F29-428C-8B18-9823978F270D}" destId="{E25417D8-0A40-4E5D-A730-0F284C30BAC3}" srcOrd="0" destOrd="0" presId="urn:microsoft.com/office/officeart/2018/5/layout/IconLeafLabelList"/>
    <dgm:cxn modelId="{C8E36444-EAEC-4461-B47F-682EC628FFD7}" type="presParOf" srcId="{E25417D8-0A40-4E5D-A730-0F284C30BAC3}" destId="{17FC1ACD-E67A-4A65-AD98-3FF782ECF70C}" srcOrd="0" destOrd="0" presId="urn:microsoft.com/office/officeart/2018/5/layout/IconLeafLabelList"/>
    <dgm:cxn modelId="{3DE945CC-5A91-41AB-9C6D-D9785F08AEAE}" type="presParOf" srcId="{E25417D8-0A40-4E5D-A730-0F284C30BAC3}" destId="{A2C37FD5-E95C-4459-B825-26D6ED490588}" srcOrd="1" destOrd="0" presId="urn:microsoft.com/office/officeart/2018/5/layout/IconLeafLabelList"/>
    <dgm:cxn modelId="{DABB67CB-96E6-4EB0-832D-6E24E1312F5F}" type="presParOf" srcId="{E25417D8-0A40-4E5D-A730-0F284C30BAC3}" destId="{183B2CEF-B856-43D0-9F9F-074F83000466}" srcOrd="2" destOrd="0" presId="urn:microsoft.com/office/officeart/2018/5/layout/IconLeafLabelList"/>
    <dgm:cxn modelId="{665E79E2-B960-473A-9335-464EA26E7C09}" type="presParOf" srcId="{E25417D8-0A40-4E5D-A730-0F284C30BAC3}" destId="{DEB8110F-BF62-4CA9-A61B-81A1A8DC41DF}" srcOrd="3" destOrd="0" presId="urn:microsoft.com/office/officeart/2018/5/layout/IconLeafLabelList"/>
    <dgm:cxn modelId="{36ACA5A0-F33F-41AC-AE51-8FDDDE0F28B8}" type="presParOf" srcId="{DC32F5D0-0F29-428C-8B18-9823978F270D}" destId="{70939327-A209-4F5B-BC58-17D547CC903B}" srcOrd="1" destOrd="0" presId="urn:microsoft.com/office/officeart/2018/5/layout/IconLeafLabelList"/>
    <dgm:cxn modelId="{A739D96A-2F11-4CAF-8F59-F0B5288C06FD}" type="presParOf" srcId="{DC32F5D0-0F29-428C-8B18-9823978F270D}" destId="{9995EA80-49E4-4A86-8AE0-7B0EE66C42EF}" srcOrd="2" destOrd="0" presId="urn:microsoft.com/office/officeart/2018/5/layout/IconLeafLabelList"/>
    <dgm:cxn modelId="{4901388A-6BED-409E-B125-561BCC41FBFA}" type="presParOf" srcId="{9995EA80-49E4-4A86-8AE0-7B0EE66C42EF}" destId="{A30F9359-9574-4329-A256-FB558E6AC043}" srcOrd="0" destOrd="0" presId="urn:microsoft.com/office/officeart/2018/5/layout/IconLeafLabelList"/>
    <dgm:cxn modelId="{D4D49730-CEF1-4FAB-8029-2FB0A625072D}" type="presParOf" srcId="{9995EA80-49E4-4A86-8AE0-7B0EE66C42EF}" destId="{7DAA8E3E-233D-4357-A8E7-E6A0F1CB9469}" srcOrd="1" destOrd="0" presId="urn:microsoft.com/office/officeart/2018/5/layout/IconLeafLabelList"/>
    <dgm:cxn modelId="{C89999AF-350F-4BE9-882E-D7FC73A95EA8}" type="presParOf" srcId="{9995EA80-49E4-4A86-8AE0-7B0EE66C42EF}" destId="{FE1B55F7-760B-4597-8577-F4D2CD2675A9}" srcOrd="2" destOrd="0" presId="urn:microsoft.com/office/officeart/2018/5/layout/IconLeafLabelList"/>
    <dgm:cxn modelId="{45928B63-277B-4472-82C1-39D94E310BDC}" type="presParOf" srcId="{9995EA80-49E4-4A86-8AE0-7B0EE66C42EF}" destId="{291618C5-6680-4887-B176-3EC32FFEBC7B}" srcOrd="3" destOrd="0" presId="urn:microsoft.com/office/officeart/2018/5/layout/IconLeafLabelList"/>
    <dgm:cxn modelId="{1700EBBE-63D1-400E-A462-937173495F56}" type="presParOf" srcId="{DC32F5D0-0F29-428C-8B18-9823978F270D}" destId="{EDC63727-6146-4B5A-BC58-C31A8EF2E6CC}" srcOrd="3" destOrd="0" presId="urn:microsoft.com/office/officeart/2018/5/layout/IconLeafLabelList"/>
    <dgm:cxn modelId="{324D9229-C023-43CD-8DBA-3C5BE094BA32}" type="presParOf" srcId="{DC32F5D0-0F29-428C-8B18-9823978F270D}" destId="{63CA1F97-B3B9-422A-A3EA-EE7900E68338}" srcOrd="4" destOrd="0" presId="urn:microsoft.com/office/officeart/2018/5/layout/IconLeafLabelList"/>
    <dgm:cxn modelId="{C539EF36-F8AC-4103-8FD0-C4FB252545EA}" type="presParOf" srcId="{63CA1F97-B3B9-422A-A3EA-EE7900E68338}" destId="{FB945FA4-E701-4760-9C63-7714864EDAC3}" srcOrd="0" destOrd="0" presId="urn:microsoft.com/office/officeart/2018/5/layout/IconLeafLabelList"/>
    <dgm:cxn modelId="{EB3F88F0-4AEF-43F1-B13B-BCEA8689AC47}" type="presParOf" srcId="{63CA1F97-B3B9-422A-A3EA-EE7900E68338}" destId="{FF46D1F8-F5FF-4809-A6F8-E44048B4C55A}" srcOrd="1" destOrd="0" presId="urn:microsoft.com/office/officeart/2018/5/layout/IconLeafLabelList"/>
    <dgm:cxn modelId="{22F56F38-A183-4DCF-B6F3-8D2090A62053}" type="presParOf" srcId="{63CA1F97-B3B9-422A-A3EA-EE7900E68338}" destId="{D1DC60C8-0DC4-4F4B-88C3-9DC9A959E681}" srcOrd="2" destOrd="0" presId="urn:microsoft.com/office/officeart/2018/5/layout/IconLeafLabelList"/>
    <dgm:cxn modelId="{6E7EE355-0F42-487A-B1ED-027FEF5E8E0C}" type="presParOf" srcId="{63CA1F97-B3B9-422A-A3EA-EE7900E68338}" destId="{D8052E14-CE51-419C-90E3-AB89446777C2}" srcOrd="3" destOrd="0" presId="urn:microsoft.com/office/officeart/2018/5/layout/IconLeafLabelList"/>
    <dgm:cxn modelId="{03F955E3-A551-46BE-B697-ECD72CA6E177}" type="presParOf" srcId="{DC32F5D0-0F29-428C-8B18-9823978F270D}" destId="{D828961C-0AE6-4373-A3F3-F4B2D89B7F32}" srcOrd="5" destOrd="0" presId="urn:microsoft.com/office/officeart/2018/5/layout/IconLeafLabelList"/>
    <dgm:cxn modelId="{E0193F86-2EA8-408A-A57A-ECBD8E63E395}" type="presParOf" srcId="{DC32F5D0-0F29-428C-8B18-9823978F270D}" destId="{D23ACF08-CAE5-4572-A6E1-CB8F1603EBB1}" srcOrd="6" destOrd="0" presId="urn:microsoft.com/office/officeart/2018/5/layout/IconLeafLabelList"/>
    <dgm:cxn modelId="{802C3BD6-A0E9-44A5-8CF2-221646A3280E}" type="presParOf" srcId="{D23ACF08-CAE5-4572-A6E1-CB8F1603EBB1}" destId="{4ED0FD6A-D872-4F0C-AF14-C5F0482F202B}" srcOrd="0" destOrd="0" presId="urn:microsoft.com/office/officeart/2018/5/layout/IconLeafLabelList"/>
    <dgm:cxn modelId="{1D90AD30-14AC-4321-8F4F-A03747472A3B}" type="presParOf" srcId="{D23ACF08-CAE5-4572-A6E1-CB8F1603EBB1}" destId="{B657B82C-8831-44E9-88D8-6D786EABB5E6}" srcOrd="1" destOrd="0" presId="urn:microsoft.com/office/officeart/2018/5/layout/IconLeafLabelList"/>
    <dgm:cxn modelId="{B14D567C-49CC-47CF-BECA-8F12D67387AA}" type="presParOf" srcId="{D23ACF08-CAE5-4572-A6E1-CB8F1603EBB1}" destId="{AB5BBEBF-CC84-462F-9B3F-8D5AD1B2F479}" srcOrd="2" destOrd="0" presId="urn:microsoft.com/office/officeart/2018/5/layout/IconLeafLabelList"/>
    <dgm:cxn modelId="{03CD1B22-1EEB-4D9C-B3CE-E8C0B214BB4D}" type="presParOf" srcId="{D23ACF08-CAE5-4572-A6E1-CB8F1603EBB1}" destId="{BDD51F66-CB99-44B5-9B87-F3865812C259}" srcOrd="3" destOrd="0" presId="urn:microsoft.com/office/officeart/2018/5/layout/IconLeafLabelList"/>
    <dgm:cxn modelId="{C14B2B00-90FD-47E2-AEC2-54CE6A15139F}" type="presParOf" srcId="{DC32F5D0-0F29-428C-8B18-9823978F270D}" destId="{5F235BC5-D86A-4D89-8878-600B92625D0D}" srcOrd="7" destOrd="0" presId="urn:microsoft.com/office/officeart/2018/5/layout/IconLeafLabelList"/>
    <dgm:cxn modelId="{749E5FD2-F2B6-4D06-B6D3-4BBB4538D3AB}" type="presParOf" srcId="{DC32F5D0-0F29-428C-8B18-9823978F270D}" destId="{D859EEA1-3350-4EFF-ACDF-7C183B93EE25}" srcOrd="8" destOrd="0" presId="urn:microsoft.com/office/officeart/2018/5/layout/IconLeafLabelList"/>
    <dgm:cxn modelId="{D0B81CC8-DCEB-49BF-BF16-3EC278FA75A4}" type="presParOf" srcId="{D859EEA1-3350-4EFF-ACDF-7C183B93EE25}" destId="{52FC03E8-7504-4AD8-A4F3-7FC1AF1A3002}" srcOrd="0" destOrd="0" presId="urn:microsoft.com/office/officeart/2018/5/layout/IconLeafLabelList"/>
    <dgm:cxn modelId="{1FCCCF06-EBA6-45CB-8FC6-3D0893F64412}" type="presParOf" srcId="{D859EEA1-3350-4EFF-ACDF-7C183B93EE25}" destId="{17AC4AE6-19C4-4580-AC0B-FBBE9AAF6CB3}" srcOrd="1" destOrd="0" presId="urn:microsoft.com/office/officeart/2018/5/layout/IconLeafLabelList"/>
    <dgm:cxn modelId="{827DE465-2D3B-45EF-B5D8-CE3A7A1F744A}" type="presParOf" srcId="{D859EEA1-3350-4EFF-ACDF-7C183B93EE25}" destId="{3504B4D8-71D0-4502-B2C8-96BAD44CE501}" srcOrd="2" destOrd="0" presId="urn:microsoft.com/office/officeart/2018/5/layout/IconLeafLabelList"/>
    <dgm:cxn modelId="{86B87448-7F3A-40F5-8C7D-A46662765897}" type="presParOf" srcId="{D859EEA1-3350-4EFF-ACDF-7C183B93EE25}" destId="{14F7932D-9984-4C60-8266-6CA71C8D6B1C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EDE299-F0AC-4A73-8486-75DD723E75D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4D6EAC30-39BB-47E7-818B-19E4983C09DF}">
      <dgm:prSet/>
      <dgm:spPr/>
      <dgm:t>
        <a:bodyPr/>
        <a:lstStyle/>
        <a:p>
          <a:pPr>
            <a:defRPr cap="all"/>
          </a:pPr>
          <a:r>
            <a:rPr lang="en-US"/>
            <a:t>How lawyers use AI today</a:t>
          </a:r>
        </a:p>
      </dgm:t>
    </dgm:pt>
    <dgm:pt modelId="{BA8C8A89-54AB-46B5-8480-EF2E860569E9}" type="parTrans" cxnId="{BE3EE229-A1A2-46D1-96E8-EC4C59A2F1F6}">
      <dgm:prSet/>
      <dgm:spPr/>
      <dgm:t>
        <a:bodyPr/>
        <a:lstStyle/>
        <a:p>
          <a:endParaRPr lang="en-US"/>
        </a:p>
      </dgm:t>
    </dgm:pt>
    <dgm:pt modelId="{A36F3604-B092-4BAF-830A-A9F5A3CDB814}" type="sibTrans" cxnId="{BE3EE229-A1A2-46D1-96E8-EC4C59A2F1F6}">
      <dgm:prSet/>
      <dgm:spPr/>
      <dgm:t>
        <a:bodyPr/>
        <a:lstStyle/>
        <a:p>
          <a:endParaRPr lang="en-US"/>
        </a:p>
      </dgm:t>
    </dgm:pt>
    <dgm:pt modelId="{4AC04318-AEAB-4D85-8C8D-9E8ADAECF4CD}">
      <dgm:prSet/>
      <dgm:spPr/>
      <dgm:t>
        <a:bodyPr/>
        <a:lstStyle/>
        <a:p>
          <a:pPr>
            <a:defRPr cap="all"/>
          </a:pPr>
          <a:r>
            <a:rPr lang="en-US"/>
            <a:t>Professional ethical considerations</a:t>
          </a:r>
        </a:p>
      </dgm:t>
    </dgm:pt>
    <dgm:pt modelId="{F603110D-45EE-416A-90F7-078A7B4ACFFD}" type="parTrans" cxnId="{B4B52A92-4DF6-4C9F-B116-ED0E3B52D5E3}">
      <dgm:prSet/>
      <dgm:spPr/>
      <dgm:t>
        <a:bodyPr/>
        <a:lstStyle/>
        <a:p>
          <a:endParaRPr lang="en-US"/>
        </a:p>
      </dgm:t>
    </dgm:pt>
    <dgm:pt modelId="{8BA2EFDF-6230-4493-9FF7-2FB30ACF312D}" type="sibTrans" cxnId="{B4B52A92-4DF6-4C9F-B116-ED0E3B52D5E3}">
      <dgm:prSet/>
      <dgm:spPr/>
      <dgm:t>
        <a:bodyPr/>
        <a:lstStyle/>
        <a:p>
          <a:endParaRPr lang="en-US"/>
        </a:p>
      </dgm:t>
    </dgm:pt>
    <dgm:pt modelId="{D361DA6E-A21D-4E0C-B4BF-E51AE24A4256}">
      <dgm:prSet/>
      <dgm:spPr/>
      <dgm:t>
        <a:bodyPr/>
        <a:lstStyle/>
        <a:p>
          <a:pPr>
            <a:defRPr cap="all"/>
          </a:pPr>
          <a:r>
            <a:rPr lang="en-US"/>
            <a:t>After 1L year: Advanced Applications</a:t>
          </a:r>
        </a:p>
      </dgm:t>
    </dgm:pt>
    <dgm:pt modelId="{A61105E3-6317-4887-8EF5-19A1DE597BBE}" type="parTrans" cxnId="{6EA6945A-1842-4DAB-8063-DEFA3E2CBC16}">
      <dgm:prSet/>
      <dgm:spPr/>
      <dgm:t>
        <a:bodyPr/>
        <a:lstStyle/>
        <a:p>
          <a:endParaRPr lang="en-US"/>
        </a:p>
      </dgm:t>
    </dgm:pt>
    <dgm:pt modelId="{34CEDA41-F9FA-4C52-8455-81B9857CBD9A}" type="sibTrans" cxnId="{6EA6945A-1842-4DAB-8063-DEFA3E2CBC16}">
      <dgm:prSet/>
      <dgm:spPr/>
      <dgm:t>
        <a:bodyPr/>
        <a:lstStyle/>
        <a:p>
          <a:endParaRPr lang="en-US"/>
        </a:p>
      </dgm:t>
    </dgm:pt>
    <dgm:pt modelId="{8E0A5F18-5A54-4F93-9BFD-66BE4C906DC0}" type="pres">
      <dgm:prSet presAssocID="{F3EDE299-F0AC-4A73-8486-75DD723E75D6}" presName="root" presStyleCnt="0">
        <dgm:presLayoutVars>
          <dgm:dir/>
          <dgm:resizeHandles val="exact"/>
        </dgm:presLayoutVars>
      </dgm:prSet>
      <dgm:spPr/>
    </dgm:pt>
    <dgm:pt modelId="{DBADCB7E-36FC-42E8-8BE9-0E9A03D476D1}" type="pres">
      <dgm:prSet presAssocID="{4D6EAC30-39BB-47E7-818B-19E4983C09DF}" presName="compNode" presStyleCnt="0"/>
      <dgm:spPr/>
    </dgm:pt>
    <dgm:pt modelId="{47C3CBC8-90B0-417A-8F41-9BE82F431C5A}" type="pres">
      <dgm:prSet presAssocID="{4D6EAC30-39BB-47E7-818B-19E4983C09DF}" presName="iconBgRect" presStyleLbl="bgShp" presStyleIdx="0" presStyleCnt="3"/>
      <dgm:spPr/>
    </dgm:pt>
    <dgm:pt modelId="{BAAD503C-63A6-48ED-A807-47591F6C2A33}" type="pres">
      <dgm:prSet presAssocID="{4D6EAC30-39BB-47E7-818B-19E4983C09DF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F2AA38B-9133-4A5D-9C5D-3BE28823D578}" type="pres">
      <dgm:prSet presAssocID="{4D6EAC30-39BB-47E7-818B-19E4983C09DF}" presName="spaceRect" presStyleCnt="0"/>
      <dgm:spPr/>
    </dgm:pt>
    <dgm:pt modelId="{9FA7D8F6-354F-41B2-A269-4824A801AE00}" type="pres">
      <dgm:prSet presAssocID="{4D6EAC30-39BB-47E7-818B-19E4983C09DF}" presName="textRect" presStyleLbl="revTx" presStyleIdx="0" presStyleCnt="3">
        <dgm:presLayoutVars>
          <dgm:chMax val="1"/>
          <dgm:chPref val="1"/>
        </dgm:presLayoutVars>
      </dgm:prSet>
      <dgm:spPr/>
    </dgm:pt>
    <dgm:pt modelId="{9CD88715-A89B-466D-B956-F46AAF5DF60E}" type="pres">
      <dgm:prSet presAssocID="{A36F3604-B092-4BAF-830A-A9F5A3CDB814}" presName="sibTrans" presStyleCnt="0"/>
      <dgm:spPr/>
    </dgm:pt>
    <dgm:pt modelId="{27AAC992-AE90-4D4D-A6B3-BCAD1ADE3F40}" type="pres">
      <dgm:prSet presAssocID="{4AC04318-AEAB-4D85-8C8D-9E8ADAECF4CD}" presName="compNode" presStyleCnt="0"/>
      <dgm:spPr/>
    </dgm:pt>
    <dgm:pt modelId="{92D758B0-E3A0-4B63-824D-D7EE7321B172}" type="pres">
      <dgm:prSet presAssocID="{4AC04318-AEAB-4D85-8C8D-9E8ADAECF4CD}" presName="iconBgRect" presStyleLbl="bgShp" presStyleIdx="1" presStyleCnt="3"/>
      <dgm:spPr/>
    </dgm:pt>
    <dgm:pt modelId="{12D2971E-1636-45CC-B6C8-3FC9ED3512EB}" type="pres">
      <dgm:prSet presAssocID="{4AC04318-AEAB-4D85-8C8D-9E8ADAECF4CD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8C80BCD2-A75D-41BA-9BD8-B027F20E994E}" type="pres">
      <dgm:prSet presAssocID="{4AC04318-AEAB-4D85-8C8D-9E8ADAECF4CD}" presName="spaceRect" presStyleCnt="0"/>
      <dgm:spPr/>
    </dgm:pt>
    <dgm:pt modelId="{2DC8BA31-2188-4856-B8B3-DB9725EAEDB1}" type="pres">
      <dgm:prSet presAssocID="{4AC04318-AEAB-4D85-8C8D-9E8ADAECF4CD}" presName="textRect" presStyleLbl="revTx" presStyleIdx="1" presStyleCnt="3">
        <dgm:presLayoutVars>
          <dgm:chMax val="1"/>
          <dgm:chPref val="1"/>
        </dgm:presLayoutVars>
      </dgm:prSet>
      <dgm:spPr/>
    </dgm:pt>
    <dgm:pt modelId="{AA1FCE9E-1A21-40EB-B77F-43B8F48FFF39}" type="pres">
      <dgm:prSet presAssocID="{8BA2EFDF-6230-4493-9FF7-2FB30ACF312D}" presName="sibTrans" presStyleCnt="0"/>
      <dgm:spPr/>
    </dgm:pt>
    <dgm:pt modelId="{1CD02291-1BB0-4AD2-B891-03D82982F318}" type="pres">
      <dgm:prSet presAssocID="{D361DA6E-A21D-4E0C-B4BF-E51AE24A4256}" presName="compNode" presStyleCnt="0"/>
      <dgm:spPr/>
    </dgm:pt>
    <dgm:pt modelId="{3C6A5844-5CA8-4F75-A992-A93BFD1F8068}" type="pres">
      <dgm:prSet presAssocID="{D361DA6E-A21D-4E0C-B4BF-E51AE24A4256}" presName="iconBgRect" presStyleLbl="bgShp" presStyleIdx="2" presStyleCnt="3"/>
      <dgm:spPr/>
    </dgm:pt>
    <dgm:pt modelId="{524F79F2-7F15-4B7F-9AF3-8C7AF2C4D8B9}" type="pres">
      <dgm:prSet presAssocID="{D361DA6E-A21D-4E0C-B4BF-E51AE24A4256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C204D650-8B68-4B8A-9C83-4B7906318C2A}" type="pres">
      <dgm:prSet presAssocID="{D361DA6E-A21D-4E0C-B4BF-E51AE24A4256}" presName="spaceRect" presStyleCnt="0"/>
      <dgm:spPr/>
    </dgm:pt>
    <dgm:pt modelId="{206665E5-570B-4731-81C3-196448ECBAC8}" type="pres">
      <dgm:prSet presAssocID="{D361DA6E-A21D-4E0C-B4BF-E51AE24A425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E3EE229-A1A2-46D1-96E8-EC4C59A2F1F6}" srcId="{F3EDE299-F0AC-4A73-8486-75DD723E75D6}" destId="{4D6EAC30-39BB-47E7-818B-19E4983C09DF}" srcOrd="0" destOrd="0" parTransId="{BA8C8A89-54AB-46B5-8480-EF2E860569E9}" sibTransId="{A36F3604-B092-4BAF-830A-A9F5A3CDB814}"/>
    <dgm:cxn modelId="{6EA6945A-1842-4DAB-8063-DEFA3E2CBC16}" srcId="{F3EDE299-F0AC-4A73-8486-75DD723E75D6}" destId="{D361DA6E-A21D-4E0C-B4BF-E51AE24A4256}" srcOrd="2" destOrd="0" parTransId="{A61105E3-6317-4887-8EF5-19A1DE597BBE}" sibTransId="{34CEDA41-F9FA-4C52-8455-81B9857CBD9A}"/>
    <dgm:cxn modelId="{F521BA6D-F4C4-47FD-91D8-92B11D1B8087}" type="presOf" srcId="{4AC04318-AEAB-4D85-8C8D-9E8ADAECF4CD}" destId="{2DC8BA31-2188-4856-B8B3-DB9725EAEDB1}" srcOrd="0" destOrd="0" presId="urn:microsoft.com/office/officeart/2018/5/layout/IconCircleLabelList"/>
    <dgm:cxn modelId="{72312785-A004-4877-BDB7-A358B6FC1434}" type="presOf" srcId="{4D6EAC30-39BB-47E7-818B-19E4983C09DF}" destId="{9FA7D8F6-354F-41B2-A269-4824A801AE00}" srcOrd="0" destOrd="0" presId="urn:microsoft.com/office/officeart/2018/5/layout/IconCircleLabelList"/>
    <dgm:cxn modelId="{B4B52A92-4DF6-4C9F-B116-ED0E3B52D5E3}" srcId="{F3EDE299-F0AC-4A73-8486-75DD723E75D6}" destId="{4AC04318-AEAB-4D85-8C8D-9E8ADAECF4CD}" srcOrd="1" destOrd="0" parTransId="{F603110D-45EE-416A-90F7-078A7B4ACFFD}" sibTransId="{8BA2EFDF-6230-4493-9FF7-2FB30ACF312D}"/>
    <dgm:cxn modelId="{4540FE95-CF7F-4C2D-BEBF-D14C58BEB1C3}" type="presOf" srcId="{D361DA6E-A21D-4E0C-B4BF-E51AE24A4256}" destId="{206665E5-570B-4731-81C3-196448ECBAC8}" srcOrd="0" destOrd="0" presId="urn:microsoft.com/office/officeart/2018/5/layout/IconCircleLabelList"/>
    <dgm:cxn modelId="{81EA06BF-C8BC-4D74-9FB7-A74E6556DB2F}" type="presOf" srcId="{F3EDE299-F0AC-4A73-8486-75DD723E75D6}" destId="{8E0A5F18-5A54-4F93-9BFD-66BE4C906DC0}" srcOrd="0" destOrd="0" presId="urn:microsoft.com/office/officeart/2018/5/layout/IconCircleLabelList"/>
    <dgm:cxn modelId="{3196067D-150D-4848-BC73-423A01ADB2A8}" type="presParOf" srcId="{8E0A5F18-5A54-4F93-9BFD-66BE4C906DC0}" destId="{DBADCB7E-36FC-42E8-8BE9-0E9A03D476D1}" srcOrd="0" destOrd="0" presId="urn:microsoft.com/office/officeart/2018/5/layout/IconCircleLabelList"/>
    <dgm:cxn modelId="{635B8F43-EEBE-4685-8049-289F583BBA3A}" type="presParOf" srcId="{DBADCB7E-36FC-42E8-8BE9-0E9A03D476D1}" destId="{47C3CBC8-90B0-417A-8F41-9BE82F431C5A}" srcOrd="0" destOrd="0" presId="urn:microsoft.com/office/officeart/2018/5/layout/IconCircleLabelList"/>
    <dgm:cxn modelId="{FA54C406-10B0-4862-BB51-823F1366C7E6}" type="presParOf" srcId="{DBADCB7E-36FC-42E8-8BE9-0E9A03D476D1}" destId="{BAAD503C-63A6-48ED-A807-47591F6C2A33}" srcOrd="1" destOrd="0" presId="urn:microsoft.com/office/officeart/2018/5/layout/IconCircleLabelList"/>
    <dgm:cxn modelId="{8CEC9D28-B7BB-4F6B-8C31-162F3DFE37F7}" type="presParOf" srcId="{DBADCB7E-36FC-42E8-8BE9-0E9A03D476D1}" destId="{5F2AA38B-9133-4A5D-9C5D-3BE28823D578}" srcOrd="2" destOrd="0" presId="urn:microsoft.com/office/officeart/2018/5/layout/IconCircleLabelList"/>
    <dgm:cxn modelId="{AD6D57E1-97BA-4BBA-B8BF-D72504F5E04F}" type="presParOf" srcId="{DBADCB7E-36FC-42E8-8BE9-0E9A03D476D1}" destId="{9FA7D8F6-354F-41B2-A269-4824A801AE00}" srcOrd="3" destOrd="0" presId="urn:microsoft.com/office/officeart/2018/5/layout/IconCircleLabelList"/>
    <dgm:cxn modelId="{1B8A5936-5FA0-486F-AD9E-10C78E24F564}" type="presParOf" srcId="{8E0A5F18-5A54-4F93-9BFD-66BE4C906DC0}" destId="{9CD88715-A89B-466D-B956-F46AAF5DF60E}" srcOrd="1" destOrd="0" presId="urn:microsoft.com/office/officeart/2018/5/layout/IconCircleLabelList"/>
    <dgm:cxn modelId="{2452534A-2A2F-421F-888C-6089186E879A}" type="presParOf" srcId="{8E0A5F18-5A54-4F93-9BFD-66BE4C906DC0}" destId="{27AAC992-AE90-4D4D-A6B3-BCAD1ADE3F40}" srcOrd="2" destOrd="0" presId="urn:microsoft.com/office/officeart/2018/5/layout/IconCircleLabelList"/>
    <dgm:cxn modelId="{5F72DE13-4638-4CF8-9A57-16AB4C07D1F4}" type="presParOf" srcId="{27AAC992-AE90-4D4D-A6B3-BCAD1ADE3F40}" destId="{92D758B0-E3A0-4B63-824D-D7EE7321B172}" srcOrd="0" destOrd="0" presId="urn:microsoft.com/office/officeart/2018/5/layout/IconCircleLabelList"/>
    <dgm:cxn modelId="{92682264-6ECC-465B-81DE-0016D7D22068}" type="presParOf" srcId="{27AAC992-AE90-4D4D-A6B3-BCAD1ADE3F40}" destId="{12D2971E-1636-45CC-B6C8-3FC9ED3512EB}" srcOrd="1" destOrd="0" presId="urn:microsoft.com/office/officeart/2018/5/layout/IconCircleLabelList"/>
    <dgm:cxn modelId="{DB930C9A-66BA-45F6-813D-DB223E69DC05}" type="presParOf" srcId="{27AAC992-AE90-4D4D-A6B3-BCAD1ADE3F40}" destId="{8C80BCD2-A75D-41BA-9BD8-B027F20E994E}" srcOrd="2" destOrd="0" presId="urn:microsoft.com/office/officeart/2018/5/layout/IconCircleLabelList"/>
    <dgm:cxn modelId="{FC4C0CF2-40CB-4718-A315-68213FCC916F}" type="presParOf" srcId="{27AAC992-AE90-4D4D-A6B3-BCAD1ADE3F40}" destId="{2DC8BA31-2188-4856-B8B3-DB9725EAEDB1}" srcOrd="3" destOrd="0" presId="urn:microsoft.com/office/officeart/2018/5/layout/IconCircleLabelList"/>
    <dgm:cxn modelId="{DEB6386D-0E26-4A80-BA75-D668D9813C90}" type="presParOf" srcId="{8E0A5F18-5A54-4F93-9BFD-66BE4C906DC0}" destId="{AA1FCE9E-1A21-40EB-B77F-43B8F48FFF39}" srcOrd="3" destOrd="0" presId="urn:microsoft.com/office/officeart/2018/5/layout/IconCircleLabelList"/>
    <dgm:cxn modelId="{D699348D-9389-43E6-B823-A3DEC0ACC110}" type="presParOf" srcId="{8E0A5F18-5A54-4F93-9BFD-66BE4C906DC0}" destId="{1CD02291-1BB0-4AD2-B891-03D82982F318}" srcOrd="4" destOrd="0" presId="urn:microsoft.com/office/officeart/2018/5/layout/IconCircleLabelList"/>
    <dgm:cxn modelId="{5A583968-62C5-4D94-AA14-10AE41841F60}" type="presParOf" srcId="{1CD02291-1BB0-4AD2-B891-03D82982F318}" destId="{3C6A5844-5CA8-4F75-A992-A93BFD1F8068}" srcOrd="0" destOrd="0" presId="urn:microsoft.com/office/officeart/2018/5/layout/IconCircleLabelList"/>
    <dgm:cxn modelId="{F5AE8AE4-4AC8-40E3-94F2-6EA41E5509DF}" type="presParOf" srcId="{1CD02291-1BB0-4AD2-B891-03D82982F318}" destId="{524F79F2-7F15-4B7F-9AF3-8C7AF2C4D8B9}" srcOrd="1" destOrd="0" presId="urn:microsoft.com/office/officeart/2018/5/layout/IconCircleLabelList"/>
    <dgm:cxn modelId="{C014942F-9D80-4539-8B76-9EB0BB5D0228}" type="presParOf" srcId="{1CD02291-1BB0-4AD2-B891-03D82982F318}" destId="{C204D650-8B68-4B8A-9C83-4B7906318C2A}" srcOrd="2" destOrd="0" presId="urn:microsoft.com/office/officeart/2018/5/layout/IconCircleLabelList"/>
    <dgm:cxn modelId="{2B58A215-E672-4D44-ABB2-7DA1762BEF32}" type="presParOf" srcId="{1CD02291-1BB0-4AD2-B891-03D82982F318}" destId="{206665E5-570B-4731-81C3-196448ECBAC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97B6A-51FD-9844-AC8C-5D01109F8DE8}">
      <dsp:nvSpPr>
        <dsp:cNvPr id="0" name=""/>
        <dsp:cNvSpPr/>
      </dsp:nvSpPr>
      <dsp:spPr>
        <a:xfrm>
          <a:off x="3367512" y="0"/>
          <a:ext cx="4192805" cy="4192805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C5031E-189C-C348-96D6-8DBA89349E47}">
      <dsp:nvSpPr>
        <dsp:cNvPr id="0" name=""/>
        <dsp:cNvSpPr/>
      </dsp:nvSpPr>
      <dsp:spPr>
        <a:xfrm>
          <a:off x="3765828" y="398316"/>
          <a:ext cx="1635193" cy="1635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What is AI? Large Language Models</a:t>
          </a:r>
        </a:p>
      </dsp:txBody>
      <dsp:txXfrm>
        <a:off x="3845652" y="478140"/>
        <a:ext cx="1475545" cy="1475545"/>
      </dsp:txXfrm>
    </dsp:sp>
    <dsp:sp modelId="{5653BC35-55F6-444B-9EA9-F1E75967C7A9}">
      <dsp:nvSpPr>
        <dsp:cNvPr id="0" name=""/>
        <dsp:cNvSpPr/>
      </dsp:nvSpPr>
      <dsp:spPr>
        <a:xfrm>
          <a:off x="5526806" y="398316"/>
          <a:ext cx="1635193" cy="1635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What AI is Good at</a:t>
          </a:r>
        </a:p>
      </dsp:txBody>
      <dsp:txXfrm>
        <a:off x="5606630" y="478140"/>
        <a:ext cx="1475545" cy="1475545"/>
      </dsp:txXfrm>
    </dsp:sp>
    <dsp:sp modelId="{652A0432-A99B-B64B-A088-334257114099}">
      <dsp:nvSpPr>
        <dsp:cNvPr id="0" name=""/>
        <dsp:cNvSpPr/>
      </dsp:nvSpPr>
      <dsp:spPr>
        <a:xfrm>
          <a:off x="3765828" y="2159294"/>
          <a:ext cx="1635193" cy="1635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What AI is Bad at</a:t>
          </a:r>
        </a:p>
      </dsp:txBody>
      <dsp:txXfrm>
        <a:off x="3845652" y="2239118"/>
        <a:ext cx="1475545" cy="1475545"/>
      </dsp:txXfrm>
    </dsp:sp>
    <dsp:sp modelId="{B0AF1DFE-5BCF-6A4B-94AC-560A0B5FA59D}">
      <dsp:nvSpPr>
        <dsp:cNvPr id="0" name=""/>
        <dsp:cNvSpPr/>
      </dsp:nvSpPr>
      <dsp:spPr>
        <a:xfrm>
          <a:off x="5526806" y="2159294"/>
          <a:ext cx="1635193" cy="1635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Hallucinations</a:t>
          </a:r>
        </a:p>
      </dsp:txBody>
      <dsp:txXfrm>
        <a:off x="5606630" y="2239118"/>
        <a:ext cx="1475545" cy="14755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C1ACD-E67A-4A65-AD98-3FF782ECF70C}">
      <dsp:nvSpPr>
        <dsp:cNvPr id="0" name=""/>
        <dsp:cNvSpPr/>
      </dsp:nvSpPr>
      <dsp:spPr>
        <a:xfrm>
          <a:off x="684914" y="101640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C37FD5-E95C-4459-B825-26D6ED490588}">
      <dsp:nvSpPr>
        <dsp:cNvPr id="0" name=""/>
        <dsp:cNvSpPr/>
      </dsp:nvSpPr>
      <dsp:spPr>
        <a:xfrm>
          <a:off x="918914" y="1250402"/>
          <a:ext cx="630000" cy="6300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8110F-BF62-4CA9-A61B-81A1A8DC41DF}">
      <dsp:nvSpPr>
        <dsp:cNvPr id="0" name=""/>
        <dsp:cNvSpPr/>
      </dsp:nvSpPr>
      <dsp:spPr>
        <a:xfrm>
          <a:off x="333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Creating a study schedule</a:t>
          </a:r>
        </a:p>
      </dsp:txBody>
      <dsp:txXfrm>
        <a:off x="333914" y="2456402"/>
        <a:ext cx="1800000" cy="720000"/>
      </dsp:txXfrm>
    </dsp:sp>
    <dsp:sp modelId="{A30F9359-9574-4329-A256-FB558E6AC043}">
      <dsp:nvSpPr>
        <dsp:cNvPr id="0" name=""/>
        <dsp:cNvSpPr/>
      </dsp:nvSpPr>
      <dsp:spPr>
        <a:xfrm>
          <a:off x="2799914" y="101640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A8E3E-233D-4357-A8E7-E6A0F1CB9469}">
      <dsp:nvSpPr>
        <dsp:cNvPr id="0" name=""/>
        <dsp:cNvSpPr/>
      </dsp:nvSpPr>
      <dsp:spPr>
        <a:xfrm>
          <a:off x="3033914" y="1250402"/>
          <a:ext cx="630000" cy="6300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1618C5-6680-4887-B176-3EC32FFEBC7B}">
      <dsp:nvSpPr>
        <dsp:cNvPr id="0" name=""/>
        <dsp:cNvSpPr/>
      </dsp:nvSpPr>
      <dsp:spPr>
        <a:xfrm>
          <a:off x="2448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Note summarization and organization</a:t>
          </a:r>
        </a:p>
      </dsp:txBody>
      <dsp:txXfrm>
        <a:off x="2448914" y="2456402"/>
        <a:ext cx="1800000" cy="720000"/>
      </dsp:txXfrm>
    </dsp:sp>
    <dsp:sp modelId="{FB945FA4-E701-4760-9C63-7714864EDAC3}">
      <dsp:nvSpPr>
        <dsp:cNvPr id="0" name=""/>
        <dsp:cNvSpPr/>
      </dsp:nvSpPr>
      <dsp:spPr>
        <a:xfrm>
          <a:off x="4914914" y="101640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46D1F8-F5FF-4809-A6F8-E44048B4C55A}">
      <dsp:nvSpPr>
        <dsp:cNvPr id="0" name=""/>
        <dsp:cNvSpPr/>
      </dsp:nvSpPr>
      <dsp:spPr>
        <a:xfrm>
          <a:off x="5148914" y="1250402"/>
          <a:ext cx="630000" cy="6300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52E14-CE51-419C-90E3-AB89446777C2}">
      <dsp:nvSpPr>
        <dsp:cNvPr id="0" name=""/>
        <dsp:cNvSpPr/>
      </dsp:nvSpPr>
      <dsp:spPr>
        <a:xfrm>
          <a:off x="4563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Creating study materials</a:t>
          </a:r>
        </a:p>
      </dsp:txBody>
      <dsp:txXfrm>
        <a:off x="4563914" y="2456402"/>
        <a:ext cx="1800000" cy="720000"/>
      </dsp:txXfrm>
    </dsp:sp>
    <dsp:sp modelId="{4ED0FD6A-D872-4F0C-AF14-C5F0482F202B}">
      <dsp:nvSpPr>
        <dsp:cNvPr id="0" name=""/>
        <dsp:cNvSpPr/>
      </dsp:nvSpPr>
      <dsp:spPr>
        <a:xfrm>
          <a:off x="7029914" y="101640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57B82C-8831-44E9-88D8-6D786EABB5E6}">
      <dsp:nvSpPr>
        <dsp:cNvPr id="0" name=""/>
        <dsp:cNvSpPr/>
      </dsp:nvSpPr>
      <dsp:spPr>
        <a:xfrm>
          <a:off x="7263914" y="1250402"/>
          <a:ext cx="630000" cy="6300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51F66-CB99-44B5-9B87-F3865812C259}">
      <dsp:nvSpPr>
        <dsp:cNvPr id="0" name=""/>
        <dsp:cNvSpPr/>
      </dsp:nvSpPr>
      <dsp:spPr>
        <a:xfrm>
          <a:off x="6678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Practice question generation</a:t>
          </a:r>
        </a:p>
      </dsp:txBody>
      <dsp:txXfrm>
        <a:off x="6678914" y="2456402"/>
        <a:ext cx="1800000" cy="720000"/>
      </dsp:txXfrm>
    </dsp:sp>
    <dsp:sp modelId="{52FC03E8-7504-4AD8-A4F3-7FC1AF1A3002}">
      <dsp:nvSpPr>
        <dsp:cNvPr id="0" name=""/>
        <dsp:cNvSpPr/>
      </dsp:nvSpPr>
      <dsp:spPr>
        <a:xfrm>
          <a:off x="9144914" y="101640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AC4AE6-19C4-4580-AC0B-FBBE9AAF6CB3}">
      <dsp:nvSpPr>
        <dsp:cNvPr id="0" name=""/>
        <dsp:cNvSpPr/>
      </dsp:nvSpPr>
      <dsp:spPr>
        <a:xfrm>
          <a:off x="9378914" y="1250402"/>
          <a:ext cx="630000" cy="6300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7932D-9984-4C60-8266-6CA71C8D6B1C}">
      <dsp:nvSpPr>
        <dsp:cNvPr id="0" name=""/>
        <dsp:cNvSpPr/>
      </dsp:nvSpPr>
      <dsp:spPr>
        <a:xfrm>
          <a:off x="8793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Building a custom study GPT</a:t>
          </a:r>
        </a:p>
      </dsp:txBody>
      <dsp:txXfrm>
        <a:off x="8793914" y="2456402"/>
        <a:ext cx="18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3CBC8-90B0-417A-8F41-9BE82F431C5A}">
      <dsp:nvSpPr>
        <dsp:cNvPr id="0" name=""/>
        <dsp:cNvSpPr/>
      </dsp:nvSpPr>
      <dsp:spPr>
        <a:xfrm>
          <a:off x="718664" y="453902"/>
          <a:ext cx="1955812" cy="1955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D503C-63A6-48ED-A807-47591F6C2A33}">
      <dsp:nvSpPr>
        <dsp:cNvPr id="0" name=""/>
        <dsp:cNvSpPr/>
      </dsp:nvSpPr>
      <dsp:spPr>
        <a:xfrm>
          <a:off x="1135476" y="870714"/>
          <a:ext cx="1122187" cy="112218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7D8F6-354F-41B2-A269-4824A801AE00}">
      <dsp:nvSpPr>
        <dsp:cNvPr id="0" name=""/>
        <dsp:cNvSpPr/>
      </dsp:nvSpPr>
      <dsp:spPr>
        <a:xfrm>
          <a:off x="93445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How lawyers use AI today</a:t>
          </a:r>
        </a:p>
      </dsp:txBody>
      <dsp:txXfrm>
        <a:off x="93445" y="3018902"/>
        <a:ext cx="3206250" cy="720000"/>
      </dsp:txXfrm>
    </dsp:sp>
    <dsp:sp modelId="{92D758B0-E3A0-4B63-824D-D7EE7321B172}">
      <dsp:nvSpPr>
        <dsp:cNvPr id="0" name=""/>
        <dsp:cNvSpPr/>
      </dsp:nvSpPr>
      <dsp:spPr>
        <a:xfrm>
          <a:off x="4486008" y="453902"/>
          <a:ext cx="1955812" cy="1955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D2971E-1636-45CC-B6C8-3FC9ED3512EB}">
      <dsp:nvSpPr>
        <dsp:cNvPr id="0" name=""/>
        <dsp:cNvSpPr/>
      </dsp:nvSpPr>
      <dsp:spPr>
        <a:xfrm>
          <a:off x="4902820" y="870714"/>
          <a:ext cx="1122187" cy="112218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8BA31-2188-4856-B8B3-DB9725EAEDB1}">
      <dsp:nvSpPr>
        <dsp:cNvPr id="0" name=""/>
        <dsp:cNvSpPr/>
      </dsp:nvSpPr>
      <dsp:spPr>
        <a:xfrm>
          <a:off x="3860789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Professional ethical considerations</a:t>
          </a:r>
        </a:p>
      </dsp:txBody>
      <dsp:txXfrm>
        <a:off x="3860789" y="3018902"/>
        <a:ext cx="3206250" cy="720000"/>
      </dsp:txXfrm>
    </dsp:sp>
    <dsp:sp modelId="{3C6A5844-5CA8-4F75-A992-A93BFD1F8068}">
      <dsp:nvSpPr>
        <dsp:cNvPr id="0" name=""/>
        <dsp:cNvSpPr/>
      </dsp:nvSpPr>
      <dsp:spPr>
        <a:xfrm>
          <a:off x="8253352" y="453902"/>
          <a:ext cx="1955812" cy="1955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F79F2-7F15-4B7F-9AF3-8C7AF2C4D8B9}">
      <dsp:nvSpPr>
        <dsp:cNvPr id="0" name=""/>
        <dsp:cNvSpPr/>
      </dsp:nvSpPr>
      <dsp:spPr>
        <a:xfrm>
          <a:off x="8670164" y="870714"/>
          <a:ext cx="1122187" cy="112218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665E5-570B-4731-81C3-196448ECBAC8}">
      <dsp:nvSpPr>
        <dsp:cNvPr id="0" name=""/>
        <dsp:cNvSpPr/>
      </dsp:nvSpPr>
      <dsp:spPr>
        <a:xfrm>
          <a:off x="7628133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After 1L year: Advanced Applications</a:t>
          </a:r>
        </a:p>
      </dsp:txBody>
      <dsp:txXfrm>
        <a:off x="7628133" y="3018902"/>
        <a:ext cx="320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9EE67-E23F-4E39-9A00-971242B36CD3}" type="datetimeFigureOut">
              <a:rPr lang="en-US" smtClean="0"/>
              <a:t>6/1/26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99D38-503C-4E76-BFAE-60A70CE85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53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1">
          <a:extLst>
            <a:ext uri="{FF2B5EF4-FFF2-40B4-BE49-F238E27FC236}">
              <a16:creationId xmlns:a16="http://schemas.microsoft.com/office/drawing/2014/main" id="{BC3DDF80-86F1-172A-EBF2-1AA05930B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g34fec538d4c_3_2556:notes">
            <a:extLst>
              <a:ext uri="{FF2B5EF4-FFF2-40B4-BE49-F238E27FC236}">
                <a16:creationId xmlns:a16="http://schemas.microsoft.com/office/drawing/2014/main" id="{725E316F-B06F-3813-F4C6-D6753D29EF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3" name="Google Shape;1493;g34fec538d4c_3_2556:notes">
            <a:extLst>
              <a:ext uri="{FF2B5EF4-FFF2-40B4-BE49-F238E27FC236}">
                <a16:creationId xmlns:a16="http://schemas.microsoft.com/office/drawing/2014/main" id="{FBE460B0-E1F6-B4F6-AE62-A44F7A68C9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048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5">
          <a:extLst>
            <a:ext uri="{FF2B5EF4-FFF2-40B4-BE49-F238E27FC236}">
              <a16:creationId xmlns:a16="http://schemas.microsoft.com/office/drawing/2014/main" id="{75B32F8A-626E-3198-734F-B4564B775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60a71b0773_0_3009:notes">
            <a:extLst>
              <a:ext uri="{FF2B5EF4-FFF2-40B4-BE49-F238E27FC236}">
                <a16:creationId xmlns:a16="http://schemas.microsoft.com/office/drawing/2014/main" id="{469C494D-1A64-3EFC-44BE-5222711560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7" name="Google Shape;1827;g260a71b0773_0_3009:notes">
            <a:extLst>
              <a:ext uri="{FF2B5EF4-FFF2-40B4-BE49-F238E27FC236}">
                <a16:creationId xmlns:a16="http://schemas.microsoft.com/office/drawing/2014/main" id="{A824F0F4-B6B8-AE11-234B-DF5C327E84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1048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>
          <a:extLst>
            <a:ext uri="{FF2B5EF4-FFF2-40B4-BE49-F238E27FC236}">
              <a16:creationId xmlns:a16="http://schemas.microsoft.com/office/drawing/2014/main" id="{3741E415-99EC-E7F4-115F-AB42BF03F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260a71b0773_0_2840:notes">
            <a:extLst>
              <a:ext uri="{FF2B5EF4-FFF2-40B4-BE49-F238E27FC236}">
                <a16:creationId xmlns:a16="http://schemas.microsoft.com/office/drawing/2014/main" id="{A30E0A83-8F5C-DE5F-CE79-D522D7500D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260a71b0773_0_2840:notes">
            <a:extLst>
              <a:ext uri="{FF2B5EF4-FFF2-40B4-BE49-F238E27FC236}">
                <a16:creationId xmlns:a16="http://schemas.microsoft.com/office/drawing/2014/main" id="{72686597-CF0C-D9BF-48CA-C0CC5B8736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6862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>
          <a:extLst>
            <a:ext uri="{FF2B5EF4-FFF2-40B4-BE49-F238E27FC236}">
              <a16:creationId xmlns:a16="http://schemas.microsoft.com/office/drawing/2014/main" id="{256945F3-7A24-2FBE-7480-B2B488FEC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260a71b0773_0_2840:notes">
            <a:extLst>
              <a:ext uri="{FF2B5EF4-FFF2-40B4-BE49-F238E27FC236}">
                <a16:creationId xmlns:a16="http://schemas.microsoft.com/office/drawing/2014/main" id="{7A8DD692-3D89-799F-4FCA-5F5131DE8E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260a71b0773_0_2840:notes">
            <a:extLst>
              <a:ext uri="{FF2B5EF4-FFF2-40B4-BE49-F238E27FC236}">
                <a16:creationId xmlns:a16="http://schemas.microsoft.com/office/drawing/2014/main" id="{8168569E-82A7-568B-8E31-D960D935DE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2391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>
          <a:extLst>
            <a:ext uri="{FF2B5EF4-FFF2-40B4-BE49-F238E27FC236}">
              <a16:creationId xmlns:a16="http://schemas.microsoft.com/office/drawing/2014/main" id="{89036BAE-6B39-6863-84B7-2DDFED650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260a71b0773_0_2840:notes">
            <a:extLst>
              <a:ext uri="{FF2B5EF4-FFF2-40B4-BE49-F238E27FC236}">
                <a16:creationId xmlns:a16="http://schemas.microsoft.com/office/drawing/2014/main" id="{A083C178-0E6D-2C5C-8D11-1E6885E252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260a71b0773_0_2840:notes">
            <a:extLst>
              <a:ext uri="{FF2B5EF4-FFF2-40B4-BE49-F238E27FC236}">
                <a16:creationId xmlns:a16="http://schemas.microsoft.com/office/drawing/2014/main" id="{3386A4EC-CC96-7616-B6FC-46120DF35E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1763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5">
          <a:extLst>
            <a:ext uri="{FF2B5EF4-FFF2-40B4-BE49-F238E27FC236}">
              <a16:creationId xmlns:a16="http://schemas.microsoft.com/office/drawing/2014/main" id="{429CA20F-BC57-0507-D0A7-2843A87F1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60a71b0773_0_3009:notes">
            <a:extLst>
              <a:ext uri="{FF2B5EF4-FFF2-40B4-BE49-F238E27FC236}">
                <a16:creationId xmlns:a16="http://schemas.microsoft.com/office/drawing/2014/main" id="{107DAD31-639A-DCF4-850C-3A7FDBE704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7" name="Google Shape;1827;g260a71b0773_0_3009:notes">
            <a:extLst>
              <a:ext uri="{FF2B5EF4-FFF2-40B4-BE49-F238E27FC236}">
                <a16:creationId xmlns:a16="http://schemas.microsoft.com/office/drawing/2014/main" id="{4EB3EC7C-6FD6-60BC-3D8A-7D59D20BE8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4625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5">
          <a:extLst>
            <a:ext uri="{FF2B5EF4-FFF2-40B4-BE49-F238E27FC236}">
              <a16:creationId xmlns:a16="http://schemas.microsoft.com/office/drawing/2014/main" id="{042DA637-4908-8CFF-5D59-53033C310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60a71b0773_0_3009:notes">
            <a:extLst>
              <a:ext uri="{FF2B5EF4-FFF2-40B4-BE49-F238E27FC236}">
                <a16:creationId xmlns:a16="http://schemas.microsoft.com/office/drawing/2014/main" id="{684A55E5-6342-5660-E34B-50654D1D42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7" name="Google Shape;1827;g260a71b0773_0_3009:notes">
            <a:extLst>
              <a:ext uri="{FF2B5EF4-FFF2-40B4-BE49-F238E27FC236}">
                <a16:creationId xmlns:a16="http://schemas.microsoft.com/office/drawing/2014/main" id="{B641FAFA-EA65-DC47-D3B3-E730553DC6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1806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5">
          <a:extLst>
            <a:ext uri="{FF2B5EF4-FFF2-40B4-BE49-F238E27FC236}">
              <a16:creationId xmlns:a16="http://schemas.microsoft.com/office/drawing/2014/main" id="{A141F32E-0DAA-9B0B-A456-97C5F7547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60a71b0773_0_3009:notes">
            <a:extLst>
              <a:ext uri="{FF2B5EF4-FFF2-40B4-BE49-F238E27FC236}">
                <a16:creationId xmlns:a16="http://schemas.microsoft.com/office/drawing/2014/main" id="{983542B0-3E7E-ED33-FA5C-F0344D7AC0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7" name="Google Shape;1827;g260a71b0773_0_3009:notes">
            <a:extLst>
              <a:ext uri="{FF2B5EF4-FFF2-40B4-BE49-F238E27FC236}">
                <a16:creationId xmlns:a16="http://schemas.microsoft.com/office/drawing/2014/main" id="{C9A38AF8-84B9-B350-98C0-C171943E05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8158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5">
          <a:extLst>
            <a:ext uri="{FF2B5EF4-FFF2-40B4-BE49-F238E27FC236}">
              <a16:creationId xmlns:a16="http://schemas.microsoft.com/office/drawing/2014/main" id="{0B7120AC-3A12-8E16-0554-970EADC0F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60a71b0773_0_3009:notes">
            <a:extLst>
              <a:ext uri="{FF2B5EF4-FFF2-40B4-BE49-F238E27FC236}">
                <a16:creationId xmlns:a16="http://schemas.microsoft.com/office/drawing/2014/main" id="{A3A17EA9-8D6E-7226-D97D-5156BC77F2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7" name="Google Shape;1827;g260a71b0773_0_3009:notes">
            <a:extLst>
              <a:ext uri="{FF2B5EF4-FFF2-40B4-BE49-F238E27FC236}">
                <a16:creationId xmlns:a16="http://schemas.microsoft.com/office/drawing/2014/main" id="{4281EC9D-F228-9DA2-BA37-54E2E75BD3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918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5">
          <a:extLst>
            <a:ext uri="{FF2B5EF4-FFF2-40B4-BE49-F238E27FC236}">
              <a16:creationId xmlns:a16="http://schemas.microsoft.com/office/drawing/2014/main" id="{BB7753E5-0B7F-1F6D-0AB9-138959E85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60a71b0773_0_3009:notes">
            <a:extLst>
              <a:ext uri="{FF2B5EF4-FFF2-40B4-BE49-F238E27FC236}">
                <a16:creationId xmlns:a16="http://schemas.microsoft.com/office/drawing/2014/main" id="{B894201F-2288-5597-66E2-D53670B94A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7" name="Google Shape;1827;g260a71b0773_0_3009:notes">
            <a:extLst>
              <a:ext uri="{FF2B5EF4-FFF2-40B4-BE49-F238E27FC236}">
                <a16:creationId xmlns:a16="http://schemas.microsoft.com/office/drawing/2014/main" id="{E6F6004D-79D3-B927-A340-8F32D78478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2953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5">
          <a:extLst>
            <a:ext uri="{FF2B5EF4-FFF2-40B4-BE49-F238E27FC236}">
              <a16:creationId xmlns:a16="http://schemas.microsoft.com/office/drawing/2014/main" id="{1C891DC9-7381-0E53-43BD-4A3BEAEF0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60a71b0773_0_3009:notes">
            <a:extLst>
              <a:ext uri="{FF2B5EF4-FFF2-40B4-BE49-F238E27FC236}">
                <a16:creationId xmlns:a16="http://schemas.microsoft.com/office/drawing/2014/main" id="{67D3BD61-0C85-D4C6-F349-673F905DCE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7" name="Google Shape;1827;g260a71b0773_0_3009:notes">
            <a:extLst>
              <a:ext uri="{FF2B5EF4-FFF2-40B4-BE49-F238E27FC236}">
                <a16:creationId xmlns:a16="http://schemas.microsoft.com/office/drawing/2014/main" id="{87BCDDB3-D29B-1B46-7B18-2E1D552557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169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g34fec538d4c_3_2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3" name="Google Shape;1493;g34fec538d4c_3_2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5">
          <a:extLst>
            <a:ext uri="{FF2B5EF4-FFF2-40B4-BE49-F238E27FC236}">
              <a16:creationId xmlns:a16="http://schemas.microsoft.com/office/drawing/2014/main" id="{C7AF2B76-5E5A-F0AB-A618-F56C3975E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60a71b0773_0_3009:notes">
            <a:extLst>
              <a:ext uri="{FF2B5EF4-FFF2-40B4-BE49-F238E27FC236}">
                <a16:creationId xmlns:a16="http://schemas.microsoft.com/office/drawing/2014/main" id="{E0BBB480-B4CD-73F2-8275-030B7A9B14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7" name="Google Shape;1827;g260a71b0773_0_3009:notes">
            <a:extLst>
              <a:ext uri="{FF2B5EF4-FFF2-40B4-BE49-F238E27FC236}">
                <a16:creationId xmlns:a16="http://schemas.microsoft.com/office/drawing/2014/main" id="{49B0D949-00C3-E0B7-04E1-6A296D76E2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80524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>
          <a:extLst>
            <a:ext uri="{FF2B5EF4-FFF2-40B4-BE49-F238E27FC236}">
              <a16:creationId xmlns:a16="http://schemas.microsoft.com/office/drawing/2014/main" id="{E348DA94-40EF-E1B2-BDAB-56A562A7E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260a71b0773_0_2840:notes">
            <a:extLst>
              <a:ext uri="{FF2B5EF4-FFF2-40B4-BE49-F238E27FC236}">
                <a16:creationId xmlns:a16="http://schemas.microsoft.com/office/drawing/2014/main" id="{3AC96CDB-C8DC-F1F1-CC0C-3E27A5DFF4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260a71b0773_0_2840:notes">
            <a:extLst>
              <a:ext uri="{FF2B5EF4-FFF2-40B4-BE49-F238E27FC236}">
                <a16:creationId xmlns:a16="http://schemas.microsoft.com/office/drawing/2014/main" id="{E7F0613C-7A1D-423B-8CF6-A17CC05938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1681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60a71b0773_0_30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7" name="Google Shape;1827;g260a71b0773_0_30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5">
          <a:extLst>
            <a:ext uri="{FF2B5EF4-FFF2-40B4-BE49-F238E27FC236}">
              <a16:creationId xmlns:a16="http://schemas.microsoft.com/office/drawing/2014/main" id="{FFD2AC8E-FB45-C5EB-E7EE-43E38B0C9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60a71b0773_0_3009:notes">
            <a:extLst>
              <a:ext uri="{FF2B5EF4-FFF2-40B4-BE49-F238E27FC236}">
                <a16:creationId xmlns:a16="http://schemas.microsoft.com/office/drawing/2014/main" id="{30098872-8069-472C-3FC9-A91EBDE95D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7" name="Google Shape;1827;g260a71b0773_0_3009:notes">
            <a:extLst>
              <a:ext uri="{FF2B5EF4-FFF2-40B4-BE49-F238E27FC236}">
                <a16:creationId xmlns:a16="http://schemas.microsoft.com/office/drawing/2014/main" id="{6B968A2F-E657-584F-38A0-682CF9BE07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5202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260a71b0773_0_28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260a71b0773_0_28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>
          <a:extLst>
            <a:ext uri="{FF2B5EF4-FFF2-40B4-BE49-F238E27FC236}">
              <a16:creationId xmlns:a16="http://schemas.microsoft.com/office/drawing/2014/main" id="{E3079677-7B09-3258-286A-B897A10B7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260a71b0773_0_2840:notes">
            <a:extLst>
              <a:ext uri="{FF2B5EF4-FFF2-40B4-BE49-F238E27FC236}">
                <a16:creationId xmlns:a16="http://schemas.microsoft.com/office/drawing/2014/main" id="{5AAE8288-D6E6-853A-441B-AA2B1F86E0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260a71b0773_0_2840:notes">
            <a:extLst>
              <a:ext uri="{FF2B5EF4-FFF2-40B4-BE49-F238E27FC236}">
                <a16:creationId xmlns:a16="http://schemas.microsoft.com/office/drawing/2014/main" id="{94191C79-E9D0-636E-5515-1FD31D4A84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5028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5">
          <a:extLst>
            <a:ext uri="{FF2B5EF4-FFF2-40B4-BE49-F238E27FC236}">
              <a16:creationId xmlns:a16="http://schemas.microsoft.com/office/drawing/2014/main" id="{7DED012C-754C-EEE1-C306-8C65723B2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60a71b0773_0_3009:notes">
            <a:extLst>
              <a:ext uri="{FF2B5EF4-FFF2-40B4-BE49-F238E27FC236}">
                <a16:creationId xmlns:a16="http://schemas.microsoft.com/office/drawing/2014/main" id="{0006368B-D886-5DF2-9593-BDDF3F7DCF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7" name="Google Shape;1827;g260a71b0773_0_3009:notes">
            <a:extLst>
              <a:ext uri="{FF2B5EF4-FFF2-40B4-BE49-F238E27FC236}">
                <a16:creationId xmlns:a16="http://schemas.microsoft.com/office/drawing/2014/main" id="{48EB5B4A-BAE4-654B-30FB-04A1E1D36A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023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5">
          <a:extLst>
            <a:ext uri="{FF2B5EF4-FFF2-40B4-BE49-F238E27FC236}">
              <a16:creationId xmlns:a16="http://schemas.microsoft.com/office/drawing/2014/main" id="{C9134EBD-9FF9-4C39-6742-ACB2E0F83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60a71b0773_0_3009:notes">
            <a:extLst>
              <a:ext uri="{FF2B5EF4-FFF2-40B4-BE49-F238E27FC236}">
                <a16:creationId xmlns:a16="http://schemas.microsoft.com/office/drawing/2014/main" id="{8F4F0666-A883-EF95-0A65-BDCE0917F7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7" name="Google Shape;1827;g260a71b0773_0_3009:notes">
            <a:extLst>
              <a:ext uri="{FF2B5EF4-FFF2-40B4-BE49-F238E27FC236}">
                <a16:creationId xmlns:a16="http://schemas.microsoft.com/office/drawing/2014/main" id="{972CF6F3-D59E-1E7C-C6B6-0DC41068F0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7183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5">
          <a:extLst>
            <a:ext uri="{FF2B5EF4-FFF2-40B4-BE49-F238E27FC236}">
              <a16:creationId xmlns:a16="http://schemas.microsoft.com/office/drawing/2014/main" id="{3F077EC4-F964-2F63-ED64-D8279AE4D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60a71b0773_0_3009:notes">
            <a:extLst>
              <a:ext uri="{FF2B5EF4-FFF2-40B4-BE49-F238E27FC236}">
                <a16:creationId xmlns:a16="http://schemas.microsoft.com/office/drawing/2014/main" id="{1713BA48-D550-A03C-2765-8259491E41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7" name="Google Shape;1827;g260a71b0773_0_3009:notes">
            <a:extLst>
              <a:ext uri="{FF2B5EF4-FFF2-40B4-BE49-F238E27FC236}">
                <a16:creationId xmlns:a16="http://schemas.microsoft.com/office/drawing/2014/main" id="{ABDDA9B7-18F2-235B-5CA1-5EFE82DC2E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593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2451F-C0BF-1CAF-B3BA-6B93C7BA2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D75540-16AA-8C39-0825-B1C362251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9CE1F-709B-A932-12FF-35DB7607F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F8DF-A3D2-4FAC-95C2-260A021495A0}" type="datetimeFigureOut">
              <a:rPr lang="en-US" smtClean="0"/>
              <a:t>6/1/26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5C1F2-D474-537F-EB28-86DC304C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CCCB7-E76B-50AD-39FD-6A285F38C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C407-13CA-4F04-A120-9BACB0E5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E9287-8905-3DA3-87AD-6BE6C773F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8FF3FA-6D60-2D1F-2348-2EAAB5552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BE483-52BC-31ED-01C6-E6B0AF513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F8DF-A3D2-4FAC-95C2-260A021495A0}" type="datetimeFigureOut">
              <a:rPr lang="en-US" smtClean="0"/>
              <a:t>6/1/26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F593A-5F7B-9EF1-CE2F-E5241A8CE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66476-0C9B-7B14-B5B8-38452752D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C407-13CA-4F04-A120-9BACB0E5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5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314FAE-E13E-8747-EB45-FF1CA9BAC0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2675BA-5305-98BA-931E-F635CBA96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6F29F-7D55-770D-E45F-B42D3E8D3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F8DF-A3D2-4FAC-95C2-260A021495A0}" type="datetimeFigureOut">
              <a:rPr lang="en-US" smtClean="0"/>
              <a:t>6/1/26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42941-9A9C-AC6F-E544-6E6EE7410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F6AA5-DD94-CC30-E8B2-5528C21FE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C407-13CA-4F04-A120-9BACB0E5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72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4">
  <p:cSld name="TITLE_4"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p11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1067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1067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1067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1067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1067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1067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1067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1067"/>
              </a:spcBef>
              <a:spcAft>
                <a:spcPts val="1067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468" name="Google Shape;1468;p11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69" name="Google Shape;1469;p1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6140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: Title, text — one column, default with subheading">
  <p:cSld name="22: Title, text — one column, default with subheading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1"/>
          <p:cNvSpPr txBox="1">
            <a:spLocks noGrp="1"/>
          </p:cNvSpPr>
          <p:nvPr>
            <p:ph type="body" idx="1"/>
          </p:nvPr>
        </p:nvSpPr>
        <p:spPr>
          <a:xfrm>
            <a:off x="573167" y="1456300"/>
            <a:ext cx="11052400" cy="4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15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lnSpc>
                <a:spcPct val="115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 rtl="0">
              <a:lnSpc>
                <a:spcPct val="115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 rtl="0">
              <a:lnSpc>
                <a:spcPct val="115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l" rtl="0">
              <a:lnSpc>
                <a:spcPct val="115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04792" algn="l" rtl="0">
              <a:lnSpc>
                <a:spcPct val="115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04792" algn="l" rtl="0">
              <a:lnSpc>
                <a:spcPct val="115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04792" algn="l" rtl="0">
              <a:lnSpc>
                <a:spcPct val="115000"/>
              </a:lnSpc>
              <a:spcBef>
                <a:spcPts val="533"/>
              </a:spcBef>
              <a:spcAft>
                <a:spcPts val="533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8" name="Google Shape;238;p61"/>
          <p:cNvSpPr txBox="1">
            <a:spLocks noGrp="1"/>
          </p:cNvSpPr>
          <p:nvPr>
            <p:ph type="title"/>
          </p:nvPr>
        </p:nvSpPr>
        <p:spPr>
          <a:xfrm>
            <a:off x="566567" y="421200"/>
            <a:ext cx="11059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267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61"/>
          <p:cNvSpPr txBox="1">
            <a:spLocks noGrp="1"/>
          </p:cNvSpPr>
          <p:nvPr>
            <p:ph type="subTitle" idx="2"/>
          </p:nvPr>
        </p:nvSpPr>
        <p:spPr>
          <a:xfrm>
            <a:off x="570600" y="1008004"/>
            <a:ext cx="11164000" cy="28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 b="1">
                <a:solidFill>
                  <a:schemeClr val="lt1"/>
                </a:solidFill>
                <a:highlight>
                  <a:schemeClr val="dk1"/>
                </a:highlight>
              </a:defRPr>
            </a:lvl1pPr>
            <a:lvl2pPr lvl="1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lnSpc>
                <a:spcPct val="90000"/>
              </a:lnSpc>
              <a:spcBef>
                <a:spcPts val="533"/>
              </a:spcBef>
              <a:spcAft>
                <a:spcPts val="533"/>
              </a:spcAft>
              <a:buSzPts val="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7242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: Title, text — two column, black">
  <p:cSld name="22: Title, text — two column, black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0"/>
          <p:cNvSpPr/>
          <p:nvPr/>
        </p:nvSpPr>
        <p:spPr>
          <a:xfrm>
            <a:off x="3383133" y="-17267"/>
            <a:ext cx="8808800" cy="691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50"/>
          <p:cNvSpPr txBox="1">
            <a:spLocks noGrp="1"/>
          </p:cNvSpPr>
          <p:nvPr>
            <p:ph type="title"/>
          </p:nvPr>
        </p:nvSpPr>
        <p:spPr>
          <a:xfrm>
            <a:off x="559667" y="420433"/>
            <a:ext cx="264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1">
                <a:solidFill>
                  <a:schemeClr val="dk1"/>
                </a:solidFill>
              </a:defRPr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1">
                <a:solidFill>
                  <a:schemeClr val="dk1"/>
                </a:solidFill>
              </a:defRPr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1">
                <a:solidFill>
                  <a:schemeClr val="dk1"/>
                </a:solidFill>
              </a:defRPr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1">
                <a:solidFill>
                  <a:schemeClr val="dk1"/>
                </a:solidFill>
              </a:defRPr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1">
                <a:solidFill>
                  <a:schemeClr val="dk1"/>
                </a:solidFill>
              </a:defRPr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1">
                <a:solidFill>
                  <a:schemeClr val="dk1"/>
                </a:solidFill>
              </a:defRPr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1">
                <a:solidFill>
                  <a:schemeClr val="dk1"/>
                </a:solidFill>
              </a:defRPr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541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: Section intro title, maroon">
  <p:cSld name="22: Section intro title, maroon">
    <p:bg>
      <p:bgPr>
        <a:solidFill>
          <a:schemeClr val="accent2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18586" y="5795006"/>
            <a:ext cx="1425033" cy="83707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8"/>
          <p:cNvSpPr txBox="1">
            <a:spLocks noGrp="1"/>
          </p:cNvSpPr>
          <p:nvPr>
            <p:ph type="title"/>
          </p:nvPr>
        </p:nvSpPr>
        <p:spPr>
          <a:xfrm>
            <a:off x="566567" y="421200"/>
            <a:ext cx="11059200" cy="6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6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4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4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4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4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4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4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4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1552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: Title, text, image — two column, right">
  <p:cSld name="22: Title, text, image — two column, right"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93"/>
          <p:cNvSpPr txBox="1"/>
          <p:nvPr/>
        </p:nvSpPr>
        <p:spPr>
          <a:xfrm>
            <a:off x="5195887" y="0"/>
            <a:ext cx="668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5" name="Google Shape;1325;p93"/>
          <p:cNvSpPr>
            <a:spLocks noGrp="1"/>
          </p:cNvSpPr>
          <p:nvPr>
            <p:ph type="pic" idx="2"/>
          </p:nvPr>
        </p:nvSpPr>
        <p:spPr>
          <a:xfrm>
            <a:off x="566567" y="593767"/>
            <a:ext cx="3923600" cy="542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26" name="Google Shape;1326;p93"/>
          <p:cNvSpPr txBox="1">
            <a:spLocks noGrp="1"/>
          </p:cNvSpPr>
          <p:nvPr>
            <p:ph type="body" idx="1"/>
          </p:nvPr>
        </p:nvSpPr>
        <p:spPr>
          <a:xfrm>
            <a:off x="6147595" y="2282167"/>
            <a:ext cx="5062000" cy="115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marL="1219170" lvl="1" indent="-304792" rtl="0">
              <a:spcBef>
                <a:spcPts val="533"/>
              </a:spcBef>
              <a:spcAft>
                <a:spcPts val="0"/>
              </a:spcAft>
              <a:buSzPts val="1200"/>
              <a:buNone/>
              <a:defRPr sz="1600"/>
            </a:lvl2pPr>
            <a:lvl3pPr marL="1828754" lvl="2" indent="-304792" rtl="0">
              <a:spcBef>
                <a:spcPts val="533"/>
              </a:spcBef>
              <a:spcAft>
                <a:spcPts val="0"/>
              </a:spcAft>
              <a:buSzPts val="1200"/>
              <a:buNone/>
              <a:defRPr sz="1600"/>
            </a:lvl3pPr>
            <a:lvl4pPr marL="2438339" lvl="3" indent="-304792" rtl="0">
              <a:spcBef>
                <a:spcPts val="533"/>
              </a:spcBef>
              <a:spcAft>
                <a:spcPts val="0"/>
              </a:spcAft>
              <a:buSzPts val="1200"/>
              <a:buNone/>
              <a:defRPr/>
            </a:lvl4pPr>
            <a:lvl5pPr marL="3047924" lvl="4" indent="-304792" rtl="0">
              <a:spcBef>
                <a:spcPts val="533"/>
              </a:spcBef>
              <a:spcAft>
                <a:spcPts val="0"/>
              </a:spcAft>
              <a:buSzPts val="1200"/>
              <a:buNone/>
              <a:defRPr/>
            </a:lvl5pPr>
            <a:lvl6pPr marL="3657509" lvl="5" indent="-304792" rtl="0">
              <a:spcBef>
                <a:spcPts val="533"/>
              </a:spcBef>
              <a:spcAft>
                <a:spcPts val="0"/>
              </a:spcAft>
              <a:buSzPts val="1200"/>
              <a:buNone/>
              <a:defRPr sz="1600"/>
            </a:lvl6pPr>
            <a:lvl7pPr marL="4267093" lvl="6" indent="-304792" rtl="0">
              <a:spcBef>
                <a:spcPts val="533"/>
              </a:spcBef>
              <a:spcAft>
                <a:spcPts val="0"/>
              </a:spcAft>
              <a:buSzPts val="1200"/>
              <a:buNone/>
              <a:defRPr sz="1600"/>
            </a:lvl7pPr>
            <a:lvl8pPr marL="4876678" lvl="7" indent="-304792" rtl="0">
              <a:spcBef>
                <a:spcPts val="533"/>
              </a:spcBef>
              <a:spcAft>
                <a:spcPts val="0"/>
              </a:spcAft>
              <a:buSzPts val="1200"/>
              <a:buNone/>
              <a:defRPr sz="1600"/>
            </a:lvl8pPr>
            <a:lvl9pPr marL="5486263" lvl="8" indent="-304792" rtl="0">
              <a:spcBef>
                <a:spcPts val="533"/>
              </a:spcBef>
              <a:spcAft>
                <a:spcPts val="533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27" name="Google Shape;1327;p93"/>
          <p:cNvSpPr txBox="1">
            <a:spLocks noGrp="1"/>
          </p:cNvSpPr>
          <p:nvPr>
            <p:ph type="title"/>
          </p:nvPr>
        </p:nvSpPr>
        <p:spPr>
          <a:xfrm>
            <a:off x="6116533" y="986833"/>
            <a:ext cx="5062000" cy="9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1067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1067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1067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1067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1067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1067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1067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1067"/>
              </a:spcBef>
              <a:spcAft>
                <a:spcPts val="1067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5479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: Chapter break middle, maroon">
  <p:cSld name="22: Chapter break middle, maroon"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83"/>
          <p:cNvSpPr/>
          <p:nvPr/>
        </p:nvSpPr>
        <p:spPr>
          <a:xfrm>
            <a:off x="0" y="2405000"/>
            <a:ext cx="12192000" cy="20576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81233" rIns="162533" bIns="812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endParaRPr sz="4933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p83"/>
          <p:cNvSpPr txBox="1">
            <a:spLocks noGrp="1"/>
          </p:cNvSpPr>
          <p:nvPr>
            <p:ph type="title"/>
          </p:nvPr>
        </p:nvSpPr>
        <p:spPr>
          <a:xfrm>
            <a:off x="574833" y="2752800"/>
            <a:ext cx="110508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42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1">
                <a:solidFill>
                  <a:srgbClr val="FFFFFF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1">
                <a:solidFill>
                  <a:srgbClr val="FFFFFF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1">
                <a:solidFill>
                  <a:srgbClr val="FFFFFF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1">
                <a:solidFill>
                  <a:srgbClr val="FFFFFF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1">
                <a:solidFill>
                  <a:srgbClr val="FFFFFF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1">
                <a:solidFill>
                  <a:srgbClr val="FFFFFF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1">
                <a:solidFill>
                  <a:srgbClr val="FFFFFF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274" name="Google Shape;1274;p83" descr="ASU_Horiz_RGB_Digital_MaroonGold.png"/>
          <p:cNvPicPr preferRelativeResize="0"/>
          <p:nvPr/>
        </p:nvPicPr>
        <p:blipFill rotWithShape="1">
          <a:blip r:embed="rId2">
            <a:alphaModFix/>
          </a:blip>
          <a:srcRect r="57818"/>
          <a:stretch/>
        </p:blipFill>
        <p:spPr>
          <a:xfrm>
            <a:off x="10490281" y="5781523"/>
            <a:ext cx="1319400" cy="868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6698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: *Presentation title, photo background">
  <p:cSld name="22: *Presentation title, photo background">
    <p:bg>
      <p:bgPr>
        <a:solidFill>
          <a:schemeClr val="lt1"/>
        </a:solidFill>
        <a:effectLst/>
      </p:bgPr>
    </p:bg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75"/>
          <p:cNvSpPr>
            <a:spLocks noGrp="1"/>
          </p:cNvSpPr>
          <p:nvPr>
            <p:ph type="pic" idx="2"/>
          </p:nvPr>
        </p:nvSpPr>
        <p:spPr>
          <a:xfrm>
            <a:off x="67" y="-4200"/>
            <a:ext cx="12192000" cy="5400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46" name="Google Shape;1246;p75"/>
          <p:cNvSpPr txBox="1">
            <a:spLocks noGrp="1"/>
          </p:cNvSpPr>
          <p:nvPr>
            <p:ph type="ctrTitle"/>
          </p:nvPr>
        </p:nvSpPr>
        <p:spPr>
          <a:xfrm>
            <a:off x="566567" y="1816433"/>
            <a:ext cx="11058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4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4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4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4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4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4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4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4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47" name="Google Shape;1247;p75"/>
          <p:cNvSpPr txBox="1">
            <a:spLocks noGrp="1"/>
          </p:cNvSpPr>
          <p:nvPr>
            <p:ph type="body" idx="1"/>
          </p:nvPr>
        </p:nvSpPr>
        <p:spPr>
          <a:xfrm>
            <a:off x="5611067" y="5695000"/>
            <a:ext cx="6014400" cy="7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t" anchorCtr="0">
            <a:no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 b="1" i="0" u="none" strike="noStrike" cap="none">
                <a:solidFill>
                  <a:srgbClr val="000000"/>
                </a:solidFill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 i="0" u="none" strike="noStrike" cap="none">
                <a:solidFill>
                  <a:srgbClr val="000000"/>
                </a:solidFill>
              </a:defRPr>
            </a:lvl2pPr>
            <a:lvl3pPr marL="1828754" marR="0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 i="0" u="none" strike="noStrike" cap="none">
                <a:solidFill>
                  <a:srgbClr val="000000"/>
                </a:solidFill>
              </a:defRPr>
            </a:lvl3pPr>
            <a:lvl4pPr marL="2438339" marR="0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 i="0" u="none" strike="noStrike" cap="none">
                <a:solidFill>
                  <a:srgbClr val="000000"/>
                </a:solidFill>
              </a:defRPr>
            </a:lvl4pPr>
            <a:lvl5pPr marL="3047924" marR="0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 i="0" u="none" strike="noStrike" cap="none">
                <a:solidFill>
                  <a:srgbClr val="000000"/>
                </a:solidFill>
              </a:defRPr>
            </a:lvl5pPr>
            <a:lvl6pPr marL="3657509" marR="0" lvl="5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7" i="0" u="none" strike="noStrike" cap="none">
                <a:solidFill>
                  <a:srgbClr val="000000"/>
                </a:solidFill>
              </a:defRPr>
            </a:lvl6pPr>
            <a:lvl7pPr marL="4267093" marR="0" lvl="6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7" i="0" u="none" strike="noStrike" cap="none">
                <a:solidFill>
                  <a:srgbClr val="000000"/>
                </a:solidFill>
              </a:defRPr>
            </a:lvl7pPr>
            <a:lvl8pPr marL="4876678" marR="0" lvl="7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7" i="0" u="none" strike="noStrike" cap="none">
                <a:solidFill>
                  <a:srgbClr val="000000"/>
                </a:solidFill>
              </a:defRPr>
            </a:lvl8pPr>
            <a:lvl9pPr marL="5486263" marR="0" lvl="8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7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pic>
        <p:nvPicPr>
          <p:cNvPr id="1248" name="Google Shape;1248;p75" descr="ASU_Horiz_RGB_Digital_MaroonGol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6700" y="5396134"/>
            <a:ext cx="5345600" cy="1409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83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F3FAC-FC6B-CFD2-29D7-4CFCC91FA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BE111-12CF-C401-81CC-E6AD445BA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FBB5F-5613-82DA-1C6A-C68F30102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F8DF-A3D2-4FAC-95C2-260A021495A0}" type="datetimeFigureOut">
              <a:rPr lang="en-US" smtClean="0"/>
              <a:t>6/1/26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5B5F7-D428-3F46-B848-05FCBC3DC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94691-129C-32E6-49DD-45EB6E55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C407-13CA-4F04-A120-9BACB0E5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65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9C9DB-09D5-3A64-C8C5-DFEE1D7F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C33DB-E366-7632-16D4-5EC2DF64D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370FE-C351-D944-E1DD-7C33CB696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F8DF-A3D2-4FAC-95C2-260A021495A0}" type="datetimeFigureOut">
              <a:rPr lang="en-US" smtClean="0"/>
              <a:t>6/1/26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5C72E-45FB-2CEA-6895-BB38D778E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F44AE-2370-61CC-0CEC-CE0D62FB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C407-13CA-4F04-A120-9BACB0E5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3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37314-4D4D-6F70-7A58-A39DC086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573FF-5096-C8D7-07A3-268497C013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61DC5-B06C-3B09-3257-48B71EEAD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C36F4D-440B-99AA-0FCD-B36D18670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F8DF-A3D2-4FAC-95C2-260A021495A0}" type="datetimeFigureOut">
              <a:rPr lang="en-US" smtClean="0"/>
              <a:t>6/1/26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72E9C-5BF9-D017-42C0-113EB6E99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B4F63-088B-5BA4-6300-9C8C9F88C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C407-13CA-4F04-A120-9BACB0E5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9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A5ECA-BE83-BD78-489B-73332A462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9DA05-E7BB-C92A-2F62-BBC8C9FA3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39E81-803C-3C6E-7F8F-D913FDC22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610D8-583B-4A3B-20A8-659C8849F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3FD93-71C3-5679-0184-48AFC5975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A19B51-EA57-9DA7-99A9-81CAD10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F8DF-A3D2-4FAC-95C2-260A021495A0}" type="datetimeFigureOut">
              <a:rPr lang="en-US" smtClean="0"/>
              <a:t>6/1/26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056B22-DEDA-CE2C-E1FF-BC19A6483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FDC0F4-E48E-363C-5207-8245417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C407-13CA-4F04-A120-9BACB0E5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1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5B99C-0FCF-87D9-90D2-AFC158A79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6AFB64-821E-5FDB-6FA2-8580DCEE9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F8DF-A3D2-4FAC-95C2-260A021495A0}" type="datetimeFigureOut">
              <a:rPr lang="en-US" smtClean="0"/>
              <a:t>6/1/26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44FEB-78F9-E5DB-832E-1A3FD7041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7C75C7-B5EF-B163-3768-4B2809094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C407-13CA-4F04-A120-9BACB0E5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0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B1C667-BCF9-7423-A7D2-4466B3CBD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F8DF-A3D2-4FAC-95C2-260A021495A0}" type="datetimeFigureOut">
              <a:rPr lang="en-US" smtClean="0"/>
              <a:t>6/1/26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A1448F-857E-BEC5-68F3-2E6768BE3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2B3A2-6BB6-59D3-FCE3-BB13F2C0C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C407-13CA-4F04-A120-9BACB0E5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4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8EED7-65DC-C7F5-4112-E9D54D003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5A303-0FD1-7F6A-BF80-A4E1B9073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5E0600-B027-6546-E715-34553718A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94A17-C72E-5F3C-9101-BE0501BF0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F8DF-A3D2-4FAC-95C2-260A021495A0}" type="datetimeFigureOut">
              <a:rPr lang="en-US" smtClean="0"/>
              <a:t>6/1/26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D10C0A-5360-0873-B653-1E4AD95C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BAAB7-2722-65E8-3228-3B4C11CEE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C407-13CA-4F04-A120-9BACB0E5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2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6D4D8-7AC9-299B-9D7A-FB48D250F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2D3694-6981-EF82-086E-F8D006DBE3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8D0F1C-2CC3-282E-9FC7-78C6631CA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36834-BB45-6DA2-7EBE-4B682F228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F8DF-A3D2-4FAC-95C2-260A021495A0}" type="datetimeFigureOut">
              <a:rPr lang="en-US" smtClean="0"/>
              <a:t>6/1/26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3066E-72A0-35AD-E44D-4F3D45991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67BE1-FEC3-4982-993C-A85CC9771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C407-13CA-4F04-A120-9BACB0E5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1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343389-87D1-529F-3FEE-82B03C04E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CE4DB-589B-AE05-4C20-113E2CFF7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783EB-2F18-062C-4A69-1C273C827C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E8F8DF-A3D2-4FAC-95C2-260A021495A0}" type="datetimeFigureOut">
              <a:rPr lang="en-US" smtClean="0"/>
              <a:t>6/1/26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1AE4F-58D7-0E6A-EF22-562C19C6F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C0D91-7DDA-D958-907D-4BA0E3075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E6C407-13CA-4F04-A120-9BACB0E5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4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flickr.com/photos/mustangjoe/5966894496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wallpaperflare.com/gavel-auction-hammer-justice-legal-judge-law-court-lawyer-wallpaper-afjgq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debbest.com/2016/10/16/the-cost-of-missing-the-december-1st-flsa-deadline-in-business-and-at-work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.education.asu.ed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4">
          <a:extLst>
            <a:ext uri="{FF2B5EF4-FFF2-40B4-BE49-F238E27FC236}">
              <a16:creationId xmlns:a16="http://schemas.microsoft.com/office/drawing/2014/main" id="{2315FB9B-D484-6537-7BFF-27731F169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118">
            <a:extLst>
              <a:ext uri="{FF2B5EF4-FFF2-40B4-BE49-F238E27FC236}">
                <a16:creationId xmlns:a16="http://schemas.microsoft.com/office/drawing/2014/main" id="{6AA19CE5-5148-33D5-9671-8D12B7AB236E}"/>
              </a:ext>
            </a:extLst>
          </p:cNvPr>
          <p:cNvSpPr/>
          <p:nvPr/>
        </p:nvSpPr>
        <p:spPr>
          <a:xfrm>
            <a:off x="0" y="-9867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96" name="Google Shape;1496;p118">
            <a:extLst>
              <a:ext uri="{FF2B5EF4-FFF2-40B4-BE49-F238E27FC236}">
                <a16:creationId xmlns:a16="http://schemas.microsoft.com/office/drawing/2014/main" id="{ED25C9DD-1CA2-6400-C2C4-F7A56C10310A}"/>
              </a:ext>
            </a:extLst>
          </p:cNvPr>
          <p:cNvSpPr/>
          <p:nvPr/>
        </p:nvSpPr>
        <p:spPr>
          <a:xfrm>
            <a:off x="0" y="0"/>
            <a:ext cx="12192000" cy="5390400"/>
          </a:xfrm>
          <a:prstGeom prst="rect">
            <a:avLst/>
          </a:prstGeom>
          <a:solidFill>
            <a:srgbClr val="FFC627"/>
          </a:solidFill>
          <a:ln w="9525" cap="flat" cmpd="sng">
            <a:solidFill>
              <a:srgbClr val="FFC6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497" name="Google Shape;1497;p118">
            <a:extLst>
              <a:ext uri="{FF2B5EF4-FFF2-40B4-BE49-F238E27FC236}">
                <a16:creationId xmlns:a16="http://schemas.microsoft.com/office/drawing/2014/main" id="{53065A62-8407-F6C9-A33B-A54BE480145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8499" r="24207" b="21412"/>
          <a:stretch/>
        </p:blipFill>
        <p:spPr>
          <a:xfrm>
            <a:off x="0" y="1"/>
            <a:ext cx="12192003" cy="539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8" name="Google Shape;1498;p118">
            <a:extLst>
              <a:ext uri="{FF2B5EF4-FFF2-40B4-BE49-F238E27FC236}">
                <a16:creationId xmlns:a16="http://schemas.microsoft.com/office/drawing/2014/main" id="{D7D6F814-DAF5-6B5D-F9F5-2105E1636341}"/>
              </a:ext>
            </a:extLst>
          </p:cNvPr>
          <p:cNvSpPr txBox="1"/>
          <p:nvPr/>
        </p:nvSpPr>
        <p:spPr>
          <a:xfrm>
            <a:off x="566567" y="1816433"/>
            <a:ext cx="11058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5867" b="1" dirty="0">
                <a:solidFill>
                  <a:schemeClr val="bg1"/>
                </a:solidFill>
              </a:rPr>
              <a:t>Orienting Students to AI Use in Law School: Tools, Ethics, and Professional Judgment</a:t>
            </a:r>
            <a:endParaRPr sz="5867" b="1" dirty="0">
              <a:solidFill>
                <a:schemeClr val="bg1"/>
              </a:solidFill>
              <a:highlight>
                <a:srgbClr val="FFFFFF"/>
              </a:highlight>
            </a:endParaRPr>
          </a:p>
        </p:txBody>
      </p:sp>
      <p:pic>
        <p:nvPicPr>
          <p:cNvPr id="1499" name="Google Shape;1499;p118">
            <a:extLst>
              <a:ext uri="{FF2B5EF4-FFF2-40B4-BE49-F238E27FC236}">
                <a16:creationId xmlns:a16="http://schemas.microsoft.com/office/drawing/2014/main" id="{797586B7-AC54-67E8-E206-DFC91BF21D2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300" y="5497531"/>
            <a:ext cx="4588435" cy="1281533"/>
          </a:xfrm>
          <a:prstGeom prst="rect">
            <a:avLst/>
          </a:prstGeom>
          <a:noFill/>
          <a:ln>
            <a:noFill/>
          </a:ln>
        </p:spPr>
      </p:pic>
      <p:sp>
        <p:nvSpPr>
          <p:cNvPr id="1500" name="Google Shape;1500;p118">
            <a:extLst>
              <a:ext uri="{FF2B5EF4-FFF2-40B4-BE49-F238E27FC236}">
                <a16:creationId xmlns:a16="http://schemas.microsoft.com/office/drawing/2014/main" id="{74916F95-C80D-E29B-E38A-C19AAC1A3DD8}"/>
              </a:ext>
            </a:extLst>
          </p:cNvPr>
          <p:cNvSpPr txBox="1"/>
          <p:nvPr/>
        </p:nvSpPr>
        <p:spPr>
          <a:xfrm>
            <a:off x="562700" y="1581700"/>
            <a:ext cx="64224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533"/>
              </a:spcAft>
            </a:pPr>
            <a:r>
              <a:rPr lang="en-US" sz="2400" b="1" dirty="0">
                <a:highlight>
                  <a:srgbClr val="FFC627"/>
                </a:highlight>
              </a:rPr>
              <a:t>AI &amp; Legal Skills Virtual Conference</a:t>
            </a:r>
            <a:endParaRPr sz="2400" b="1" dirty="0">
              <a:solidFill>
                <a:srgbClr val="FFC627"/>
              </a:solidFill>
              <a:highlight>
                <a:srgbClr val="FFC627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DB15EA-7B35-703A-3791-51E300DCFC76}"/>
              </a:ext>
            </a:extLst>
          </p:cNvPr>
          <p:cNvSpPr txBox="1"/>
          <p:nvPr/>
        </p:nvSpPr>
        <p:spPr>
          <a:xfrm>
            <a:off x="5920435" y="5647335"/>
            <a:ext cx="6086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b="1" dirty="0">
                <a:solidFill>
                  <a:schemeClr val="accent1"/>
                </a:solidFill>
              </a:rPr>
              <a:t>Kim Holst and Sue Chesler</a:t>
            </a:r>
            <a:r>
              <a:rPr lang="en-US" sz="2400" b="1" dirty="0">
                <a:solidFill>
                  <a:schemeClr val="accent2"/>
                </a:solidFill>
              </a:rPr>
              <a:t>, Dean’s Innovation Fellows and Clinical Professors of Law</a:t>
            </a:r>
          </a:p>
        </p:txBody>
      </p:sp>
    </p:spTree>
    <p:extLst>
      <p:ext uri="{BB962C8B-B14F-4D97-AF65-F5344CB8AC3E}">
        <p14:creationId xmlns:p14="http://schemas.microsoft.com/office/powerpoint/2010/main" val="122806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p144"/>
          <p:cNvSpPr/>
          <p:nvPr/>
        </p:nvSpPr>
        <p:spPr>
          <a:xfrm>
            <a:off x="0" y="-9867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41" name="Google Shape;1641;p144"/>
          <p:cNvSpPr/>
          <p:nvPr/>
        </p:nvSpPr>
        <p:spPr>
          <a:xfrm>
            <a:off x="0" y="0"/>
            <a:ext cx="12192000" cy="5390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642" name="Google Shape;1642;p144"/>
          <p:cNvPicPr preferRelativeResize="0"/>
          <p:nvPr/>
        </p:nvPicPr>
        <p:blipFill rotWithShape="1">
          <a:blip r:embed="rId3">
            <a:alphaModFix/>
          </a:blip>
          <a:srcRect b="21402"/>
          <a:stretch/>
        </p:blipFill>
        <p:spPr>
          <a:xfrm>
            <a:off x="0" y="1"/>
            <a:ext cx="12192000" cy="539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144"/>
          <p:cNvSpPr txBox="1">
            <a:spLocks noGrp="1"/>
          </p:cNvSpPr>
          <p:nvPr>
            <p:ph type="body" idx="1"/>
          </p:nvPr>
        </p:nvSpPr>
        <p:spPr>
          <a:xfrm>
            <a:off x="5611067" y="5695000"/>
            <a:ext cx="6014400" cy="742000"/>
          </a:xfrm>
          <a:prstGeom prst="rect">
            <a:avLst/>
          </a:prstGeom>
        </p:spPr>
        <p:txBody>
          <a:bodyPr spcFirstLastPara="1" vert="horz" wrap="square" lIns="0" tIns="0" rIns="0" bIns="121900" rtlCol="0" anchor="t" anchorCtr="0">
            <a:noAutofit/>
          </a:bodyPr>
          <a:lstStyle/>
          <a:p>
            <a:pPr marL="0" indent="0"/>
            <a:r>
              <a:rPr lang="en-US" dirty="0"/>
              <a:t>What every law student needs to know about artificial intelligence</a:t>
            </a:r>
            <a:endParaRPr b="0" dirty="0"/>
          </a:p>
        </p:txBody>
      </p:sp>
      <p:sp>
        <p:nvSpPr>
          <p:cNvPr id="1644" name="Google Shape;1644;p144"/>
          <p:cNvSpPr txBox="1">
            <a:spLocks noGrp="1"/>
          </p:cNvSpPr>
          <p:nvPr>
            <p:ph type="ctrTitle"/>
          </p:nvPr>
        </p:nvSpPr>
        <p:spPr>
          <a:xfrm>
            <a:off x="566567" y="1816433"/>
            <a:ext cx="11058800" cy="2736800"/>
          </a:xfrm>
          <a:prstGeom prst="rect">
            <a:avLst/>
          </a:prstGeom>
          <a:ln>
            <a:noFill/>
          </a:ln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lvl="0"/>
            <a:r>
              <a:rPr lang="en-US" dirty="0"/>
              <a:t>Understanding AI in Legal Context</a:t>
            </a:r>
            <a:endParaRPr dirty="0"/>
          </a:p>
        </p:txBody>
      </p:sp>
      <p:pic>
        <p:nvPicPr>
          <p:cNvPr id="1645" name="Google Shape;1645;p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300" y="5497531"/>
            <a:ext cx="4588435" cy="1281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DAF1EE-A97E-B66A-5B6C-3D6692C22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Understanding AI in the Legal context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28117D2A-3DE7-69AC-0C69-5D518D9D55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0054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7148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>
          <a:extLst>
            <a:ext uri="{FF2B5EF4-FFF2-40B4-BE49-F238E27FC236}">
              <a16:creationId xmlns:a16="http://schemas.microsoft.com/office/drawing/2014/main" id="{F3F6F4E1-D33D-43E1-34AC-18E514445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p144">
            <a:extLst>
              <a:ext uri="{FF2B5EF4-FFF2-40B4-BE49-F238E27FC236}">
                <a16:creationId xmlns:a16="http://schemas.microsoft.com/office/drawing/2014/main" id="{7690A756-2D99-F478-3971-051054E02EC3}"/>
              </a:ext>
            </a:extLst>
          </p:cNvPr>
          <p:cNvSpPr/>
          <p:nvPr/>
        </p:nvSpPr>
        <p:spPr>
          <a:xfrm>
            <a:off x="0" y="-9867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41" name="Google Shape;1641;p144">
            <a:extLst>
              <a:ext uri="{FF2B5EF4-FFF2-40B4-BE49-F238E27FC236}">
                <a16:creationId xmlns:a16="http://schemas.microsoft.com/office/drawing/2014/main" id="{42A550A9-AB88-5779-A15C-5BB27F11BFAC}"/>
              </a:ext>
            </a:extLst>
          </p:cNvPr>
          <p:cNvSpPr/>
          <p:nvPr/>
        </p:nvSpPr>
        <p:spPr>
          <a:xfrm>
            <a:off x="0" y="0"/>
            <a:ext cx="12192000" cy="5390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642" name="Google Shape;1642;p144">
            <a:extLst>
              <a:ext uri="{FF2B5EF4-FFF2-40B4-BE49-F238E27FC236}">
                <a16:creationId xmlns:a16="http://schemas.microsoft.com/office/drawing/2014/main" id="{179303ED-E0E2-96DF-D763-D2325BEFFF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1402"/>
          <a:stretch/>
        </p:blipFill>
        <p:spPr>
          <a:xfrm>
            <a:off x="0" y="1"/>
            <a:ext cx="12192000" cy="539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144">
            <a:extLst>
              <a:ext uri="{FF2B5EF4-FFF2-40B4-BE49-F238E27FC236}">
                <a16:creationId xmlns:a16="http://schemas.microsoft.com/office/drawing/2014/main" id="{DA0AF775-EC30-5C07-E448-B56AB70A6E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11067" y="5695000"/>
            <a:ext cx="6014400" cy="742000"/>
          </a:xfrm>
          <a:prstGeom prst="rect">
            <a:avLst/>
          </a:prstGeom>
        </p:spPr>
        <p:txBody>
          <a:bodyPr spcFirstLastPara="1" vert="horz" wrap="square" lIns="0" tIns="0" rIns="0" bIns="121900" rtlCol="0" anchor="t" anchorCtr="0">
            <a:noAutofit/>
          </a:bodyPr>
          <a:lstStyle/>
          <a:p>
            <a:pPr marL="0" indent="0"/>
            <a:r>
              <a:rPr lang="en-US" dirty="0"/>
              <a:t>Building ethical foundations for AI use</a:t>
            </a:r>
            <a:endParaRPr b="0" dirty="0"/>
          </a:p>
        </p:txBody>
      </p:sp>
      <p:sp>
        <p:nvSpPr>
          <p:cNvPr id="1644" name="Google Shape;1644;p144">
            <a:extLst>
              <a:ext uri="{FF2B5EF4-FFF2-40B4-BE49-F238E27FC236}">
                <a16:creationId xmlns:a16="http://schemas.microsoft.com/office/drawing/2014/main" id="{EAABF86D-7E91-445C-73E6-FC0872D9302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66567" y="1816433"/>
            <a:ext cx="11058800" cy="2736800"/>
          </a:xfrm>
          <a:prstGeom prst="rect">
            <a:avLst/>
          </a:prstGeom>
          <a:ln>
            <a:noFill/>
          </a:ln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lvl="0"/>
            <a:r>
              <a:rPr lang="en-US" dirty="0"/>
              <a:t>Academic Integrity &amp; Ethical Framework</a:t>
            </a:r>
            <a:endParaRPr dirty="0"/>
          </a:p>
        </p:txBody>
      </p:sp>
      <p:pic>
        <p:nvPicPr>
          <p:cNvPr id="1645" name="Google Shape;1645;p144">
            <a:extLst>
              <a:ext uri="{FF2B5EF4-FFF2-40B4-BE49-F238E27FC236}">
                <a16:creationId xmlns:a16="http://schemas.microsoft.com/office/drawing/2014/main" id="{E3D5F753-EE52-FE17-7F71-20075FC30D9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300" y="5497531"/>
            <a:ext cx="4588435" cy="1281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879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8">
          <a:extLst>
            <a:ext uri="{FF2B5EF4-FFF2-40B4-BE49-F238E27FC236}">
              <a16:creationId xmlns:a16="http://schemas.microsoft.com/office/drawing/2014/main" id="{740A9702-DD5A-FD11-B988-0591827C6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p164">
            <a:extLst>
              <a:ext uri="{FF2B5EF4-FFF2-40B4-BE49-F238E27FC236}">
                <a16:creationId xmlns:a16="http://schemas.microsoft.com/office/drawing/2014/main" id="{DC71014F-3965-336D-6FAC-7BDB98E44755}"/>
              </a:ext>
            </a:extLst>
          </p:cNvPr>
          <p:cNvSpPr/>
          <p:nvPr/>
        </p:nvSpPr>
        <p:spPr>
          <a:xfrm>
            <a:off x="0" y="-9867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0" name="Google Shape;1830;p164">
            <a:extLst>
              <a:ext uri="{FF2B5EF4-FFF2-40B4-BE49-F238E27FC236}">
                <a16:creationId xmlns:a16="http://schemas.microsoft.com/office/drawing/2014/main" id="{D195911A-88FA-BEA2-DE1D-D67D1697A2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3167" y="1456300"/>
            <a:ext cx="11052400" cy="49800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endParaRPr lang="en-US" sz="3200" b="1" dirty="0"/>
          </a:p>
          <a:p>
            <a:endParaRPr lang="en-US" sz="3200" b="1" dirty="0"/>
          </a:p>
          <a:p>
            <a:r>
              <a:rPr lang="en-US" sz="3200" b="1" dirty="0"/>
              <a:t>The Learning Imperative:</a:t>
            </a:r>
          </a:p>
          <a:p>
            <a:pPr marL="685783" indent="-380990">
              <a:buFont typeface="Arial" panose="020B0604020202020204" pitchFamily="34" charset="0"/>
              <a:buChar char="•"/>
            </a:pPr>
            <a:r>
              <a:rPr lang="en-US" sz="3200" dirty="0"/>
              <a:t>1L year builds foundational thinking skills</a:t>
            </a:r>
          </a:p>
          <a:p>
            <a:pPr marL="685783" indent="-380990">
              <a:buFont typeface="Arial" panose="020B0604020202020204" pitchFamily="34" charset="0"/>
              <a:buChar char="•"/>
            </a:pPr>
            <a:r>
              <a:rPr lang="en-US" sz="3200" dirty="0"/>
              <a:t>These skills cannot be developed through AI shortcuts</a:t>
            </a:r>
          </a:p>
          <a:p>
            <a:pPr marL="685783" indent="-380990">
              <a:buFont typeface="Arial" panose="020B0604020202020204" pitchFamily="34" charset="0"/>
              <a:buChar char="•"/>
            </a:pPr>
            <a:r>
              <a:rPr lang="en-US" sz="3200" dirty="0"/>
              <a:t>AI should enhance, not replace, your learning process</a:t>
            </a:r>
          </a:p>
        </p:txBody>
      </p:sp>
      <p:sp>
        <p:nvSpPr>
          <p:cNvPr id="1831" name="Google Shape;1831;p164">
            <a:extLst>
              <a:ext uri="{FF2B5EF4-FFF2-40B4-BE49-F238E27FC236}">
                <a16:creationId xmlns:a16="http://schemas.microsoft.com/office/drawing/2014/main" id="{012D0FC0-4642-ECAC-DBA0-BE7A13BFDA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6567" y="421200"/>
            <a:ext cx="11059200" cy="5868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spcAft>
                <a:spcPts val="1067"/>
              </a:spcAft>
            </a:pPr>
            <a:r>
              <a:rPr lang="en-US" dirty="0"/>
              <a:t>Core Principle:</a:t>
            </a:r>
            <a:endParaRPr dirty="0"/>
          </a:p>
        </p:txBody>
      </p:sp>
      <p:sp>
        <p:nvSpPr>
          <p:cNvPr id="1832" name="Google Shape;1832;p164">
            <a:extLst>
              <a:ext uri="{FF2B5EF4-FFF2-40B4-BE49-F238E27FC236}">
                <a16:creationId xmlns:a16="http://schemas.microsoft.com/office/drawing/2014/main" id="{5D971F3B-B0B8-5191-9CCF-803E5C23A8C5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70600" y="1008004"/>
            <a:ext cx="11164000" cy="285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533"/>
              </a:spcAft>
            </a:pPr>
            <a:r>
              <a:rPr lang="en-US" dirty="0"/>
              <a:t>AI as a Study Tool, NOT a Replacement</a:t>
            </a:r>
            <a:endParaRPr dirty="0"/>
          </a:p>
        </p:txBody>
      </p:sp>
      <p:pic>
        <p:nvPicPr>
          <p:cNvPr id="3" name="Picture 2" descr="A statue of a person sitting on a rock&#10;&#10;AI-generated content may be incorrect.">
            <a:extLst>
              <a:ext uri="{FF2B5EF4-FFF2-40B4-BE49-F238E27FC236}">
                <a16:creationId xmlns:a16="http://schemas.microsoft.com/office/drawing/2014/main" id="{39C897DA-0AA2-92CF-8695-BA1112581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05700" y="193274"/>
            <a:ext cx="4313133" cy="236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1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8">
          <a:extLst>
            <a:ext uri="{FF2B5EF4-FFF2-40B4-BE49-F238E27FC236}">
              <a16:creationId xmlns:a16="http://schemas.microsoft.com/office/drawing/2014/main" id="{34706FC5-58EA-C492-9558-087454320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p164">
            <a:extLst>
              <a:ext uri="{FF2B5EF4-FFF2-40B4-BE49-F238E27FC236}">
                <a16:creationId xmlns:a16="http://schemas.microsoft.com/office/drawing/2014/main" id="{410A3E04-FE5E-7975-B0DF-15022EB1EEB8}"/>
              </a:ext>
            </a:extLst>
          </p:cNvPr>
          <p:cNvSpPr/>
          <p:nvPr/>
        </p:nvSpPr>
        <p:spPr>
          <a:xfrm>
            <a:off x="0" y="-9867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0" name="Google Shape;1830;p164">
            <a:extLst>
              <a:ext uri="{FF2B5EF4-FFF2-40B4-BE49-F238E27FC236}">
                <a16:creationId xmlns:a16="http://schemas.microsoft.com/office/drawing/2014/main" id="{556CF7FE-D12A-3F18-4A51-5C825653A3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3167" y="1456300"/>
            <a:ext cx="11052400" cy="49800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US" sz="3200" dirty="0"/>
              <a:t>1️⃣ What are my professor's specific policies?</a:t>
            </a:r>
          </a:p>
          <a:p>
            <a:r>
              <a:rPr lang="en-US" sz="3200" dirty="0"/>
              <a:t>2️⃣ What are my school's academic integrity rules?</a:t>
            </a:r>
          </a:p>
          <a:p>
            <a:r>
              <a:rPr lang="en-US" sz="3200" dirty="0"/>
              <a:t>3️⃣ Does this assignment prohibit AI assistance?</a:t>
            </a:r>
          </a:p>
          <a:p>
            <a:r>
              <a:rPr lang="en-US" sz="3200" dirty="0"/>
              <a:t>4️⃣ Am I using AI to learn or to avoid learning?</a:t>
            </a:r>
          </a:p>
        </p:txBody>
      </p:sp>
      <p:sp>
        <p:nvSpPr>
          <p:cNvPr id="1831" name="Google Shape;1831;p164">
            <a:extLst>
              <a:ext uri="{FF2B5EF4-FFF2-40B4-BE49-F238E27FC236}">
                <a16:creationId xmlns:a16="http://schemas.microsoft.com/office/drawing/2014/main" id="{68D3CA0D-A32A-54F5-D458-F0F9437B5F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6567" y="421200"/>
            <a:ext cx="11059200" cy="5868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spcAft>
                <a:spcPts val="1067"/>
              </a:spcAft>
            </a:pPr>
            <a:r>
              <a:rPr lang="en-US" dirty="0"/>
              <a:t>Before Using AI, Ask:</a:t>
            </a:r>
            <a:endParaRPr dirty="0"/>
          </a:p>
        </p:txBody>
      </p:sp>
      <p:sp>
        <p:nvSpPr>
          <p:cNvPr id="1832" name="Google Shape;1832;p164">
            <a:extLst>
              <a:ext uri="{FF2B5EF4-FFF2-40B4-BE49-F238E27FC236}">
                <a16:creationId xmlns:a16="http://schemas.microsoft.com/office/drawing/2014/main" id="{052F0C37-9D34-38FD-8D47-C47012544B99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70600" y="1008004"/>
            <a:ext cx="11164000" cy="285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533"/>
              </a:spcAft>
            </a:pPr>
            <a:r>
              <a:rPr lang="en" dirty="0"/>
              <a:t>Decision Checklist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702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8">
          <a:extLst>
            <a:ext uri="{FF2B5EF4-FFF2-40B4-BE49-F238E27FC236}">
              <a16:creationId xmlns:a16="http://schemas.microsoft.com/office/drawing/2014/main" id="{29D66909-BEBC-5DF6-2464-5F1176E35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p164">
            <a:extLst>
              <a:ext uri="{FF2B5EF4-FFF2-40B4-BE49-F238E27FC236}">
                <a16:creationId xmlns:a16="http://schemas.microsoft.com/office/drawing/2014/main" id="{D76F797F-3ABC-A04C-4E41-F3DA0D3EE615}"/>
              </a:ext>
            </a:extLst>
          </p:cNvPr>
          <p:cNvSpPr/>
          <p:nvPr/>
        </p:nvSpPr>
        <p:spPr>
          <a:xfrm>
            <a:off x="0" y="-9867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1" name="Google Shape;1831;p164">
            <a:extLst>
              <a:ext uri="{FF2B5EF4-FFF2-40B4-BE49-F238E27FC236}">
                <a16:creationId xmlns:a16="http://schemas.microsoft.com/office/drawing/2014/main" id="{42BC88FC-3219-10ED-EBE6-E8484D3D10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6567" y="421200"/>
            <a:ext cx="11059200" cy="5868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spcAft>
                <a:spcPts val="1067"/>
              </a:spcAft>
            </a:pPr>
            <a:r>
              <a:rPr lang="en-US" dirty="0"/>
              <a:t>Why This Matters for Your Career</a:t>
            </a:r>
            <a:endParaRPr dirty="0"/>
          </a:p>
        </p:txBody>
      </p:sp>
      <p:sp>
        <p:nvSpPr>
          <p:cNvPr id="1832" name="Google Shape;1832;p164">
            <a:extLst>
              <a:ext uri="{FF2B5EF4-FFF2-40B4-BE49-F238E27FC236}">
                <a16:creationId xmlns:a16="http://schemas.microsoft.com/office/drawing/2014/main" id="{ECBAEAA5-FE84-FBDE-48A6-4A3BF98C57C8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70600" y="1008004"/>
            <a:ext cx="11164000" cy="285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533"/>
              </a:spcAft>
            </a:pPr>
            <a:r>
              <a:rPr lang="en" dirty="0"/>
              <a:t>Professional Identity Development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88E5C-38BF-58B0-809F-4A6FB5BFB9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32577" y="1730534"/>
            <a:ext cx="7494768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121920" tIns="60960" rIns="121920" bIns="6096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Lawyers must exercise independent professional judgment </a:t>
            </a:r>
          </a:p>
          <a:p>
            <a:pPr marL="0" indent="0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Clients rely on YOUR expertise, not AI's </a:t>
            </a:r>
          </a:p>
          <a:p>
            <a:pPr marL="0" indent="0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Ethical obligations require competence and diligence </a:t>
            </a:r>
          </a:p>
          <a:p>
            <a:pPr marL="0" indent="0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Building strong foundational skills now prevents future problems </a:t>
            </a:r>
          </a:p>
        </p:txBody>
      </p:sp>
      <p:pic>
        <p:nvPicPr>
          <p:cNvPr id="3" name="Picture 2" descr="A person standing in front of a gavel&#10;&#10;AI-generated content may be incorrect.">
            <a:extLst>
              <a:ext uri="{FF2B5EF4-FFF2-40B4-BE49-F238E27FC236}">
                <a16:creationId xmlns:a16="http://schemas.microsoft.com/office/drawing/2014/main" id="{F251D174-E877-59DA-6453-8C1CCC7DB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2884" y="2434647"/>
            <a:ext cx="4131913" cy="27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5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8">
          <a:extLst>
            <a:ext uri="{FF2B5EF4-FFF2-40B4-BE49-F238E27FC236}">
              <a16:creationId xmlns:a16="http://schemas.microsoft.com/office/drawing/2014/main" id="{E94AA467-2E8B-327A-7D6B-CC4F02D20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p164">
            <a:extLst>
              <a:ext uri="{FF2B5EF4-FFF2-40B4-BE49-F238E27FC236}">
                <a16:creationId xmlns:a16="http://schemas.microsoft.com/office/drawing/2014/main" id="{9175A717-4F5A-80D1-D808-BFF3C7AF39A7}"/>
              </a:ext>
            </a:extLst>
          </p:cNvPr>
          <p:cNvSpPr/>
          <p:nvPr/>
        </p:nvSpPr>
        <p:spPr>
          <a:xfrm>
            <a:off x="0" y="-9867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0" name="Google Shape;1830;p164">
            <a:extLst>
              <a:ext uri="{FF2B5EF4-FFF2-40B4-BE49-F238E27FC236}">
                <a16:creationId xmlns:a16="http://schemas.microsoft.com/office/drawing/2014/main" id="{CBD831B9-CE7E-BC3B-43ED-36415E5D53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3167" y="1456300"/>
            <a:ext cx="11052400" cy="49800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US" sz="3200" dirty="0"/>
              <a:t>❌ Graded assignments (unless explicitly permitted)</a:t>
            </a:r>
          </a:p>
          <a:p>
            <a:r>
              <a:rPr lang="en-US" sz="3200" dirty="0"/>
              <a:t>❌ Take-home exams</a:t>
            </a:r>
          </a:p>
          <a:p>
            <a:r>
              <a:rPr lang="en-US" sz="3200" dirty="0"/>
              <a:t>❌ Research papers (without professor approval)</a:t>
            </a:r>
          </a:p>
          <a:p>
            <a:r>
              <a:rPr lang="en-US" sz="3200" dirty="0"/>
              <a:t>❌ Any work that will be submitted for evaluation</a:t>
            </a:r>
          </a:p>
          <a:p>
            <a:pPr marL="0" indent="0">
              <a:spcAft>
                <a:spcPts val="533"/>
              </a:spcAft>
            </a:pPr>
            <a:endParaRPr dirty="0"/>
          </a:p>
        </p:txBody>
      </p:sp>
      <p:sp>
        <p:nvSpPr>
          <p:cNvPr id="1831" name="Google Shape;1831;p164">
            <a:extLst>
              <a:ext uri="{FF2B5EF4-FFF2-40B4-BE49-F238E27FC236}">
                <a16:creationId xmlns:a16="http://schemas.microsoft.com/office/drawing/2014/main" id="{261F01A5-4F5C-7C0A-F09F-84E298EB84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6567" y="421200"/>
            <a:ext cx="11059200" cy="5868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spcAft>
                <a:spcPts val="1067"/>
              </a:spcAft>
            </a:pPr>
            <a:r>
              <a:rPr lang="en-US" dirty="0"/>
              <a:t>🚫 RED LINES - When NOT to Use AI:</a:t>
            </a:r>
            <a:endParaRPr dirty="0"/>
          </a:p>
        </p:txBody>
      </p:sp>
      <p:sp>
        <p:nvSpPr>
          <p:cNvPr id="1832" name="Google Shape;1832;p164">
            <a:extLst>
              <a:ext uri="{FF2B5EF4-FFF2-40B4-BE49-F238E27FC236}">
                <a16:creationId xmlns:a16="http://schemas.microsoft.com/office/drawing/2014/main" id="{B9C11593-C72C-8C5A-21A4-A4BB5D991AE2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70600" y="1008004"/>
            <a:ext cx="11164000" cy="285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533"/>
              </a:spcAft>
            </a:pPr>
            <a:r>
              <a:rPr lang="en" dirty="0"/>
              <a:t>Don’t cross these lines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435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>
          <a:extLst>
            <a:ext uri="{FF2B5EF4-FFF2-40B4-BE49-F238E27FC236}">
              <a16:creationId xmlns:a16="http://schemas.microsoft.com/office/drawing/2014/main" id="{B7919586-F06F-1751-F82F-7177E6B8A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p144">
            <a:extLst>
              <a:ext uri="{FF2B5EF4-FFF2-40B4-BE49-F238E27FC236}">
                <a16:creationId xmlns:a16="http://schemas.microsoft.com/office/drawing/2014/main" id="{6B387ECF-9973-E31A-1F19-9E367363A96F}"/>
              </a:ext>
            </a:extLst>
          </p:cNvPr>
          <p:cNvSpPr/>
          <p:nvPr/>
        </p:nvSpPr>
        <p:spPr>
          <a:xfrm>
            <a:off x="0" y="-9867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41" name="Google Shape;1641;p144">
            <a:extLst>
              <a:ext uri="{FF2B5EF4-FFF2-40B4-BE49-F238E27FC236}">
                <a16:creationId xmlns:a16="http://schemas.microsoft.com/office/drawing/2014/main" id="{5289BF1F-99A0-CC05-B8DD-8ABA230D46D5}"/>
              </a:ext>
            </a:extLst>
          </p:cNvPr>
          <p:cNvSpPr/>
          <p:nvPr/>
        </p:nvSpPr>
        <p:spPr>
          <a:xfrm>
            <a:off x="0" y="0"/>
            <a:ext cx="12192000" cy="5390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642" name="Google Shape;1642;p144">
            <a:extLst>
              <a:ext uri="{FF2B5EF4-FFF2-40B4-BE49-F238E27FC236}">
                <a16:creationId xmlns:a16="http://schemas.microsoft.com/office/drawing/2014/main" id="{A4C49165-6ABA-C5FF-83EF-A9B9611935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1402"/>
          <a:stretch/>
        </p:blipFill>
        <p:spPr>
          <a:xfrm>
            <a:off x="0" y="1"/>
            <a:ext cx="12192000" cy="539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144">
            <a:extLst>
              <a:ext uri="{FF2B5EF4-FFF2-40B4-BE49-F238E27FC236}">
                <a16:creationId xmlns:a16="http://schemas.microsoft.com/office/drawing/2014/main" id="{3600A898-B4B1-10D7-7CB4-52F1891E13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11067" y="5695000"/>
            <a:ext cx="6014400" cy="742000"/>
          </a:xfrm>
          <a:prstGeom prst="rect">
            <a:avLst/>
          </a:prstGeom>
        </p:spPr>
        <p:txBody>
          <a:bodyPr spcFirstLastPara="1" vert="horz" wrap="square" lIns="0" tIns="0" rIns="0" bIns="121900" rtlCol="0" anchor="t" anchorCtr="0">
            <a:noAutofit/>
          </a:bodyPr>
          <a:lstStyle/>
          <a:p>
            <a:pPr marL="0" indent="0"/>
            <a:r>
              <a:rPr lang="en-US" dirty="0"/>
              <a:t>Real tools you can use immediately</a:t>
            </a:r>
            <a:endParaRPr b="0" dirty="0"/>
          </a:p>
        </p:txBody>
      </p:sp>
      <p:sp>
        <p:nvSpPr>
          <p:cNvPr id="1644" name="Google Shape;1644;p144">
            <a:extLst>
              <a:ext uri="{FF2B5EF4-FFF2-40B4-BE49-F238E27FC236}">
                <a16:creationId xmlns:a16="http://schemas.microsoft.com/office/drawing/2014/main" id="{455F7840-E628-EAB0-4253-B0D1AB88F82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66567" y="1816433"/>
            <a:ext cx="11058800" cy="2736800"/>
          </a:xfrm>
          <a:prstGeom prst="rect">
            <a:avLst/>
          </a:prstGeom>
          <a:ln>
            <a:noFill/>
          </a:ln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lvl="0"/>
            <a:r>
              <a:rPr lang="en-US" dirty="0"/>
              <a:t>Practical Applications for 1L Students</a:t>
            </a:r>
            <a:endParaRPr dirty="0"/>
          </a:p>
        </p:txBody>
      </p:sp>
      <p:pic>
        <p:nvPicPr>
          <p:cNvPr id="1645" name="Google Shape;1645;p144">
            <a:extLst>
              <a:ext uri="{FF2B5EF4-FFF2-40B4-BE49-F238E27FC236}">
                <a16:creationId xmlns:a16="http://schemas.microsoft.com/office/drawing/2014/main" id="{E8A39C9E-06C2-1CF9-D674-F4BEC40C1D2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300" y="5497531"/>
            <a:ext cx="4588435" cy="1281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499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E6300A-6555-C428-6122-FA5C079EC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Practical Applications for 1L students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F4FA6132-83C1-7EFA-43F5-ED24D44D31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06326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947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>
          <a:extLst>
            <a:ext uri="{FF2B5EF4-FFF2-40B4-BE49-F238E27FC236}">
              <a16:creationId xmlns:a16="http://schemas.microsoft.com/office/drawing/2014/main" id="{EB63F2A1-3D88-8D98-CDD5-C638C5062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p144">
            <a:extLst>
              <a:ext uri="{FF2B5EF4-FFF2-40B4-BE49-F238E27FC236}">
                <a16:creationId xmlns:a16="http://schemas.microsoft.com/office/drawing/2014/main" id="{ECE06B52-32C7-561D-368F-2EA04970EB0E}"/>
              </a:ext>
            </a:extLst>
          </p:cNvPr>
          <p:cNvSpPr/>
          <p:nvPr/>
        </p:nvSpPr>
        <p:spPr>
          <a:xfrm>
            <a:off x="0" y="-9867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41" name="Google Shape;1641;p144">
            <a:extLst>
              <a:ext uri="{FF2B5EF4-FFF2-40B4-BE49-F238E27FC236}">
                <a16:creationId xmlns:a16="http://schemas.microsoft.com/office/drawing/2014/main" id="{F98096A8-0729-CC45-4406-F6EDE991676D}"/>
              </a:ext>
            </a:extLst>
          </p:cNvPr>
          <p:cNvSpPr/>
          <p:nvPr/>
        </p:nvSpPr>
        <p:spPr>
          <a:xfrm>
            <a:off x="0" y="0"/>
            <a:ext cx="12192000" cy="5390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642" name="Google Shape;1642;p144">
            <a:extLst>
              <a:ext uri="{FF2B5EF4-FFF2-40B4-BE49-F238E27FC236}">
                <a16:creationId xmlns:a16="http://schemas.microsoft.com/office/drawing/2014/main" id="{54ABA8BA-1F0C-6799-990E-48BF4F371E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1402"/>
          <a:stretch/>
        </p:blipFill>
        <p:spPr>
          <a:xfrm>
            <a:off x="0" y="1"/>
            <a:ext cx="12192000" cy="539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144">
            <a:extLst>
              <a:ext uri="{FF2B5EF4-FFF2-40B4-BE49-F238E27FC236}">
                <a16:creationId xmlns:a16="http://schemas.microsoft.com/office/drawing/2014/main" id="{DB4C9F69-7AA8-5F44-FEAD-605122A9B1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11067" y="5695000"/>
            <a:ext cx="6014400" cy="742000"/>
          </a:xfrm>
          <a:prstGeom prst="rect">
            <a:avLst/>
          </a:prstGeom>
        </p:spPr>
        <p:txBody>
          <a:bodyPr spcFirstLastPara="1" vert="horz" wrap="square" lIns="0" tIns="0" rIns="0" bIns="121900" rtlCol="0" anchor="t" anchorCtr="0">
            <a:noAutofit/>
          </a:bodyPr>
          <a:lstStyle/>
          <a:p>
            <a:pPr marL="0" indent="0"/>
            <a:r>
              <a:rPr lang="en-US" dirty="0"/>
              <a:t>A glimpse into your future career</a:t>
            </a:r>
            <a:endParaRPr b="0" dirty="0"/>
          </a:p>
        </p:txBody>
      </p:sp>
      <p:sp>
        <p:nvSpPr>
          <p:cNvPr id="1644" name="Google Shape;1644;p144">
            <a:extLst>
              <a:ext uri="{FF2B5EF4-FFF2-40B4-BE49-F238E27FC236}">
                <a16:creationId xmlns:a16="http://schemas.microsoft.com/office/drawing/2014/main" id="{2B957BE5-46EC-7098-C130-7C8B22F1258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66567" y="1816433"/>
            <a:ext cx="11058800" cy="2736800"/>
          </a:xfrm>
          <a:prstGeom prst="rect">
            <a:avLst/>
          </a:prstGeom>
          <a:ln>
            <a:noFill/>
          </a:ln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lvl="0"/>
            <a:r>
              <a:rPr lang="en-US" dirty="0"/>
              <a:t>Professional Practice Preview</a:t>
            </a:r>
            <a:endParaRPr dirty="0"/>
          </a:p>
        </p:txBody>
      </p:sp>
      <p:pic>
        <p:nvPicPr>
          <p:cNvPr id="1645" name="Google Shape;1645;p144">
            <a:extLst>
              <a:ext uri="{FF2B5EF4-FFF2-40B4-BE49-F238E27FC236}">
                <a16:creationId xmlns:a16="http://schemas.microsoft.com/office/drawing/2014/main" id="{281E32E3-CFCA-2977-D873-D5C8EADE27F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300" y="5497531"/>
            <a:ext cx="4588435" cy="1281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459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ED4583FA-EBD9-0771-0A08-63A63FB1F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167" y="1456300"/>
            <a:ext cx="11052400" cy="4980000"/>
          </a:xfrm>
        </p:spPr>
        <p:txBody>
          <a:bodyPr/>
          <a:lstStyle/>
          <a:p>
            <a:pPr fontAlgn="base"/>
            <a:br>
              <a:rPr lang="en-US" dirty="0"/>
            </a:br>
            <a:endParaRPr lang="en-US" dirty="0"/>
          </a:p>
          <a:p>
            <a:pPr marL="685783" indent="-380990" fontAlgn="base">
              <a:buFont typeface="Arial" panose="020B0604020202020204" pitchFamily="34" charset="0"/>
              <a:buChar char="•"/>
            </a:pPr>
            <a:r>
              <a:rPr lang="en-US" b="1" dirty="0"/>
              <a:t>Introduce AI early and as a tool with benefits as well as challenges</a:t>
            </a:r>
          </a:p>
          <a:p>
            <a:pPr marL="685783" indent="-380990" fontAlgn="base">
              <a:buFont typeface="Arial" panose="020B0604020202020204" pitchFamily="34" charset="0"/>
              <a:buChar char="•"/>
            </a:pPr>
            <a:r>
              <a:rPr lang="en-US" b="1" dirty="0"/>
              <a:t>Put it in context—both as a student and for the future (IRL)</a:t>
            </a:r>
          </a:p>
          <a:p>
            <a:pPr marL="685783" indent="-380990" fontAlgn="base">
              <a:buFont typeface="Arial" panose="020B0604020202020204" pitchFamily="34" charset="0"/>
              <a:buChar char="•"/>
            </a:pPr>
            <a:r>
              <a:rPr lang="en-US" b="1" dirty="0"/>
              <a:t>Give concrete examples of effective use and harmful use</a:t>
            </a:r>
          </a:p>
          <a:p>
            <a:pPr marL="685783" indent="-380990" fontAlgn="base">
              <a:buFont typeface="Arial" panose="020B0604020202020204" pitchFamily="34" charset="0"/>
              <a:buChar char="•"/>
            </a:pPr>
            <a:r>
              <a:rPr lang="en-US" b="1" dirty="0"/>
              <a:t>Explain the “why” </a:t>
            </a:r>
          </a:p>
          <a:p>
            <a:pPr marL="685783" indent="-380990" fontAlgn="base">
              <a:buFont typeface="Arial" panose="020B0604020202020204" pitchFamily="34" charset="0"/>
              <a:buChar char="•"/>
            </a:pPr>
            <a:r>
              <a:rPr lang="en-US" b="1" dirty="0"/>
              <a:t>Make AI part of the learning process and academic environment</a:t>
            </a:r>
          </a:p>
          <a:p>
            <a:pPr marL="685783" indent="-380990" fontAlgn="base">
              <a:buFont typeface="Arial" panose="020B0604020202020204" pitchFamily="34" charset="0"/>
              <a:buChar char="•"/>
            </a:pPr>
            <a:r>
              <a:rPr lang="en-US" b="1" dirty="0"/>
              <a:t>Captures all students—doesn’t relegate it to a single class</a:t>
            </a:r>
          </a:p>
          <a:p>
            <a:pPr marL="685783" indent="-380990" fontAlgn="base">
              <a:buFont typeface="Arial" panose="020B0604020202020204" pitchFamily="34" charset="0"/>
              <a:buChar char="•"/>
            </a:pPr>
            <a:r>
              <a:rPr lang="en-US" b="1" dirty="0"/>
              <a:t>Suggest additional resources</a:t>
            </a:r>
          </a:p>
          <a:p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BB61297-F307-0048-44B6-D5815BF67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67" y="421200"/>
            <a:ext cx="11059200" cy="586800"/>
          </a:xfrm>
        </p:spPr>
        <p:txBody>
          <a:bodyPr/>
          <a:lstStyle/>
          <a:p>
            <a:r>
              <a:rPr lang="en-US" dirty="0"/>
              <a:t>Why introduce AI at Orientation?</a:t>
            </a:r>
          </a:p>
        </p:txBody>
      </p:sp>
      <p:sp>
        <p:nvSpPr>
          <p:cNvPr id="10" name="Subtitle 3">
            <a:extLst>
              <a:ext uri="{FF2B5EF4-FFF2-40B4-BE49-F238E27FC236}">
                <a16:creationId xmlns:a16="http://schemas.microsoft.com/office/drawing/2014/main" id="{5B568AF8-C5C8-FC23-C6FE-4968862A6350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570600" y="1008004"/>
            <a:ext cx="11164000" cy="285200"/>
          </a:xfrm>
        </p:spPr>
        <p:txBody>
          <a:bodyPr/>
          <a:lstStyle/>
          <a:p>
            <a:r>
              <a:rPr lang="en-US" dirty="0"/>
              <a:t>Early Intervention</a:t>
            </a:r>
          </a:p>
        </p:txBody>
      </p:sp>
    </p:spTree>
    <p:extLst>
      <p:ext uri="{BB962C8B-B14F-4D97-AF65-F5344CB8AC3E}">
        <p14:creationId xmlns:p14="http://schemas.microsoft.com/office/powerpoint/2010/main" val="381569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653564-77A9-9E1E-6EFC-5B028B780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Professional Practice Preview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081B3A0C-17C3-2435-489A-5EF0A29664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2244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5283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>
          <a:extLst>
            <a:ext uri="{FF2B5EF4-FFF2-40B4-BE49-F238E27FC236}">
              <a16:creationId xmlns:a16="http://schemas.microsoft.com/office/drawing/2014/main" id="{15994253-235C-1B97-042B-6BC6AB014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p144">
            <a:extLst>
              <a:ext uri="{FF2B5EF4-FFF2-40B4-BE49-F238E27FC236}">
                <a16:creationId xmlns:a16="http://schemas.microsoft.com/office/drawing/2014/main" id="{C1825D3A-FE44-4475-96BE-386870D41158}"/>
              </a:ext>
            </a:extLst>
          </p:cNvPr>
          <p:cNvSpPr/>
          <p:nvPr/>
        </p:nvSpPr>
        <p:spPr>
          <a:xfrm>
            <a:off x="0" y="-9867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41" name="Google Shape;1641;p144">
            <a:extLst>
              <a:ext uri="{FF2B5EF4-FFF2-40B4-BE49-F238E27FC236}">
                <a16:creationId xmlns:a16="http://schemas.microsoft.com/office/drawing/2014/main" id="{B73445AF-1598-ABB5-D67D-45E5BBB748F2}"/>
              </a:ext>
            </a:extLst>
          </p:cNvPr>
          <p:cNvSpPr/>
          <p:nvPr/>
        </p:nvSpPr>
        <p:spPr>
          <a:xfrm>
            <a:off x="0" y="0"/>
            <a:ext cx="12192000" cy="5390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642" name="Google Shape;1642;p144">
            <a:extLst>
              <a:ext uri="{FF2B5EF4-FFF2-40B4-BE49-F238E27FC236}">
                <a16:creationId xmlns:a16="http://schemas.microsoft.com/office/drawing/2014/main" id="{BCB1EEEA-3973-E7E5-28A2-BF376D12D1C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1402"/>
          <a:stretch/>
        </p:blipFill>
        <p:spPr>
          <a:xfrm>
            <a:off x="0" y="1"/>
            <a:ext cx="12192000" cy="539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144">
            <a:extLst>
              <a:ext uri="{FF2B5EF4-FFF2-40B4-BE49-F238E27FC236}">
                <a16:creationId xmlns:a16="http://schemas.microsoft.com/office/drawing/2014/main" id="{5E3B0426-D74E-E7BE-1A21-FA3A866848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11067" y="5695000"/>
            <a:ext cx="6014400" cy="742000"/>
          </a:xfrm>
          <a:prstGeom prst="rect">
            <a:avLst/>
          </a:prstGeom>
        </p:spPr>
        <p:txBody>
          <a:bodyPr spcFirstLastPara="1" vert="horz" wrap="square" lIns="0" tIns="0" rIns="0" bIns="121900" rtlCol="0" anchor="t" anchorCtr="0">
            <a:noAutofit/>
          </a:bodyPr>
          <a:lstStyle/>
          <a:p>
            <a:pPr marL="0" indent="0"/>
            <a:r>
              <a:rPr lang="en-US" dirty="0"/>
              <a:t>Your ethical framework for success</a:t>
            </a:r>
            <a:endParaRPr b="0" dirty="0"/>
          </a:p>
        </p:txBody>
      </p:sp>
      <p:sp>
        <p:nvSpPr>
          <p:cNvPr id="1644" name="Google Shape;1644;p144">
            <a:extLst>
              <a:ext uri="{FF2B5EF4-FFF2-40B4-BE49-F238E27FC236}">
                <a16:creationId xmlns:a16="http://schemas.microsoft.com/office/drawing/2014/main" id="{2136D1B6-BD22-7ED7-C3F3-412BD00725F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66567" y="1816433"/>
            <a:ext cx="11058800" cy="2736800"/>
          </a:xfrm>
          <a:prstGeom prst="rect">
            <a:avLst/>
          </a:prstGeom>
          <a:ln>
            <a:noFill/>
          </a:ln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lvl="0"/>
            <a:r>
              <a:rPr lang="en-US" dirty="0"/>
              <a:t>Best Practices &amp; Guidelines</a:t>
            </a:r>
            <a:endParaRPr dirty="0"/>
          </a:p>
        </p:txBody>
      </p:sp>
      <p:pic>
        <p:nvPicPr>
          <p:cNvPr id="1645" name="Google Shape;1645;p144">
            <a:extLst>
              <a:ext uri="{FF2B5EF4-FFF2-40B4-BE49-F238E27FC236}">
                <a16:creationId xmlns:a16="http://schemas.microsoft.com/office/drawing/2014/main" id="{71C01B4B-53C8-7C77-B285-C905FF52AC3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300" y="5497531"/>
            <a:ext cx="4588435" cy="1281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811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8">
          <a:extLst>
            <a:ext uri="{FF2B5EF4-FFF2-40B4-BE49-F238E27FC236}">
              <a16:creationId xmlns:a16="http://schemas.microsoft.com/office/drawing/2014/main" id="{D311046F-DD38-2DDC-234D-51E8096CF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p164">
            <a:extLst>
              <a:ext uri="{FF2B5EF4-FFF2-40B4-BE49-F238E27FC236}">
                <a16:creationId xmlns:a16="http://schemas.microsoft.com/office/drawing/2014/main" id="{514DCFBA-B539-BF4D-E372-0D267D02A140}"/>
              </a:ext>
            </a:extLst>
          </p:cNvPr>
          <p:cNvSpPr/>
          <p:nvPr/>
        </p:nvSpPr>
        <p:spPr>
          <a:xfrm>
            <a:off x="0" y="-9867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0" name="Google Shape;1830;p164">
            <a:extLst>
              <a:ext uri="{FF2B5EF4-FFF2-40B4-BE49-F238E27FC236}">
                <a16:creationId xmlns:a16="http://schemas.microsoft.com/office/drawing/2014/main" id="{6A163022-858A-CE95-179A-B4C54AE58B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6567" y="1659500"/>
            <a:ext cx="11052400" cy="49800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685783" indent="-38099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A</a:t>
            </a:r>
            <a:r>
              <a:rPr lang="en-US" sz="3200" dirty="0"/>
              <a:t>lways verify AI outputs</a:t>
            </a:r>
          </a:p>
          <a:p>
            <a:pPr marL="685783" indent="-38099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I</a:t>
            </a:r>
            <a:r>
              <a:rPr lang="en-US" sz="3200" dirty="0"/>
              <a:t>dentify potential biases</a:t>
            </a:r>
          </a:p>
          <a:p>
            <a:pPr marL="685783" indent="-38099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D</a:t>
            </a:r>
            <a:r>
              <a:rPr lang="en-US" sz="3200" dirty="0"/>
              <a:t>ouble-check facts and citations</a:t>
            </a:r>
          </a:p>
          <a:p>
            <a:pPr marL="685783" indent="-38099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L</a:t>
            </a:r>
            <a:r>
              <a:rPr lang="en-US" sz="3200" dirty="0"/>
              <a:t>earn actively, don't just consume</a:t>
            </a:r>
          </a:p>
          <a:p>
            <a:pPr marL="685783" indent="-38099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E</a:t>
            </a:r>
            <a:r>
              <a:rPr lang="en-US" sz="3200" dirty="0"/>
              <a:t>thical compliance first</a:t>
            </a:r>
          </a:p>
        </p:txBody>
      </p:sp>
      <p:sp>
        <p:nvSpPr>
          <p:cNvPr id="1831" name="Google Shape;1831;p164">
            <a:extLst>
              <a:ext uri="{FF2B5EF4-FFF2-40B4-BE49-F238E27FC236}">
                <a16:creationId xmlns:a16="http://schemas.microsoft.com/office/drawing/2014/main" id="{A588CD43-83D2-B183-3EE1-A8A2560AD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6567" y="421200"/>
            <a:ext cx="11059200" cy="5868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spcAft>
                <a:spcPts val="1067"/>
              </a:spcAft>
            </a:pPr>
            <a:r>
              <a:rPr lang="en-US" dirty="0"/>
              <a:t>The A.I.D.L.E. Framework</a:t>
            </a:r>
            <a:endParaRPr dirty="0"/>
          </a:p>
        </p:txBody>
      </p:sp>
      <p:sp>
        <p:nvSpPr>
          <p:cNvPr id="1832" name="Google Shape;1832;p164">
            <a:extLst>
              <a:ext uri="{FF2B5EF4-FFF2-40B4-BE49-F238E27FC236}">
                <a16:creationId xmlns:a16="http://schemas.microsoft.com/office/drawing/2014/main" id="{60CC7BED-F2CE-1B3C-0AB5-DF73C54FF14E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70600" y="1008004"/>
            <a:ext cx="11164000" cy="285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533"/>
              </a:spcAft>
            </a:pPr>
            <a:r>
              <a:rPr lang="en-US" dirty="0"/>
              <a:t>(Aid Legal Education)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501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8">
          <a:extLst>
            <a:ext uri="{FF2B5EF4-FFF2-40B4-BE49-F238E27FC236}">
              <a16:creationId xmlns:a16="http://schemas.microsoft.com/office/drawing/2014/main" id="{B0ED82A8-1561-2F73-9474-D06F8A3A7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p164">
            <a:extLst>
              <a:ext uri="{FF2B5EF4-FFF2-40B4-BE49-F238E27FC236}">
                <a16:creationId xmlns:a16="http://schemas.microsoft.com/office/drawing/2014/main" id="{2CDFD91D-F8D4-8D7B-5301-89638AA7744C}"/>
              </a:ext>
            </a:extLst>
          </p:cNvPr>
          <p:cNvSpPr/>
          <p:nvPr/>
        </p:nvSpPr>
        <p:spPr>
          <a:xfrm>
            <a:off x="0" y="-9867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0" name="Google Shape;1830;p164">
            <a:extLst>
              <a:ext uri="{FF2B5EF4-FFF2-40B4-BE49-F238E27FC236}">
                <a16:creationId xmlns:a16="http://schemas.microsoft.com/office/drawing/2014/main" id="{7BF9C407-49DF-631E-E25C-17876F6983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6567" y="1580668"/>
            <a:ext cx="11052400" cy="49800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US" sz="3200" b="1" dirty="0"/>
              <a:t>1. Is this permitted?</a:t>
            </a:r>
            <a:r>
              <a:rPr lang="en-US" sz="3200" dirty="0"/>
              <a:t> → Check policies</a:t>
            </a:r>
          </a:p>
          <a:p>
            <a:r>
              <a:rPr lang="en-US" sz="3200" b="1" dirty="0"/>
              <a:t>2. Will this help me learn?</a:t>
            </a:r>
            <a:r>
              <a:rPr lang="en-US" sz="3200" dirty="0"/>
              <a:t> → Focus on understanding</a:t>
            </a:r>
          </a:p>
          <a:p>
            <a:r>
              <a:rPr lang="en-US" sz="3200" b="1" dirty="0"/>
              <a:t>3. Am I staying engaged?</a:t>
            </a:r>
            <a:r>
              <a:rPr lang="en-US" sz="3200" dirty="0"/>
              <a:t> → Don't become passive</a:t>
            </a:r>
          </a:p>
          <a:p>
            <a:r>
              <a:rPr lang="en-US" sz="3200" b="1" dirty="0"/>
              <a:t>4. Can I verify the output?</a:t>
            </a:r>
            <a:r>
              <a:rPr lang="en-US" sz="3200" dirty="0"/>
              <a:t> → Always fact-check</a:t>
            </a:r>
          </a:p>
          <a:p>
            <a:r>
              <a:rPr lang="en-US" sz="3200" b="1" dirty="0"/>
              <a:t>5. Am I being transparent?</a:t>
            </a:r>
            <a:r>
              <a:rPr lang="en-US" sz="3200" dirty="0"/>
              <a:t> → Follow disclosure 	requirements</a:t>
            </a:r>
          </a:p>
        </p:txBody>
      </p:sp>
      <p:sp>
        <p:nvSpPr>
          <p:cNvPr id="1831" name="Google Shape;1831;p164">
            <a:extLst>
              <a:ext uri="{FF2B5EF4-FFF2-40B4-BE49-F238E27FC236}">
                <a16:creationId xmlns:a16="http://schemas.microsoft.com/office/drawing/2014/main" id="{F351A7DD-9D95-5D3F-BF7E-36784BC478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6567" y="421200"/>
            <a:ext cx="11059200" cy="5868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spcAft>
                <a:spcPts val="1067"/>
              </a:spcAft>
            </a:pPr>
            <a:r>
              <a:rPr lang="en-US" dirty="0"/>
              <a:t>Quick Decision Tree</a:t>
            </a:r>
            <a:endParaRPr dirty="0"/>
          </a:p>
        </p:txBody>
      </p:sp>
      <p:sp>
        <p:nvSpPr>
          <p:cNvPr id="1832" name="Google Shape;1832;p164">
            <a:extLst>
              <a:ext uri="{FF2B5EF4-FFF2-40B4-BE49-F238E27FC236}">
                <a16:creationId xmlns:a16="http://schemas.microsoft.com/office/drawing/2014/main" id="{B77CAE3C-CB2E-F541-8080-41B6B8AF99D8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70600" y="1008004"/>
            <a:ext cx="11164000" cy="285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533"/>
              </a:spcAft>
            </a:pPr>
            <a:r>
              <a:rPr lang="en-US" dirty="0"/>
              <a:t>Before using AI, ask: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508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8">
          <a:extLst>
            <a:ext uri="{FF2B5EF4-FFF2-40B4-BE49-F238E27FC236}">
              <a16:creationId xmlns:a16="http://schemas.microsoft.com/office/drawing/2014/main" id="{90D4E1D9-E784-A771-A829-0A705D97F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p164">
            <a:extLst>
              <a:ext uri="{FF2B5EF4-FFF2-40B4-BE49-F238E27FC236}">
                <a16:creationId xmlns:a16="http://schemas.microsoft.com/office/drawing/2014/main" id="{CDCD69B6-AF14-2882-8BD0-D5688EC44F30}"/>
              </a:ext>
            </a:extLst>
          </p:cNvPr>
          <p:cNvSpPr/>
          <p:nvPr/>
        </p:nvSpPr>
        <p:spPr>
          <a:xfrm>
            <a:off x="0" y="-9867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1" name="Google Shape;1831;p164">
            <a:extLst>
              <a:ext uri="{FF2B5EF4-FFF2-40B4-BE49-F238E27FC236}">
                <a16:creationId xmlns:a16="http://schemas.microsoft.com/office/drawing/2014/main" id="{CF7E4C59-E7A9-6088-ED6D-6F6C096E22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6567" y="421200"/>
            <a:ext cx="11059200" cy="5868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spcAft>
                <a:spcPts val="1067"/>
              </a:spcAft>
            </a:pPr>
            <a:r>
              <a:rPr lang="en-US" dirty="0"/>
              <a:t>⚠️ Warning Signs of Over-reliance</a:t>
            </a:r>
            <a:endParaRPr dirty="0"/>
          </a:p>
        </p:txBody>
      </p:sp>
      <p:sp>
        <p:nvSpPr>
          <p:cNvPr id="1832" name="Google Shape;1832;p164">
            <a:extLst>
              <a:ext uri="{FF2B5EF4-FFF2-40B4-BE49-F238E27FC236}">
                <a16:creationId xmlns:a16="http://schemas.microsoft.com/office/drawing/2014/main" id="{259DC95A-E6B7-BDBC-1D1D-590550A1A6ED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70600" y="1008004"/>
            <a:ext cx="11164000" cy="285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533"/>
              </a:spcAft>
            </a:pPr>
            <a:r>
              <a:rPr lang="en" dirty="0"/>
              <a:t>STOP using AI if you find yourself doing ANY of these things: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C246B-3B39-FC8F-CE07-79FCF82CC8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6567" y="1705166"/>
            <a:ext cx="10843674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none" lIns="121920" tIns="60960" rIns="121920" bIns="6096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Skipping assigned readings because “AI can summarize” </a:t>
            </a:r>
          </a:p>
          <a:p>
            <a:pPr marL="0" indent="0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Unable to explain concepts without AI assistance </a:t>
            </a:r>
          </a:p>
          <a:p>
            <a:pPr marL="0" indent="0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Anxiety when AI is not available </a:t>
            </a:r>
          </a:p>
          <a:p>
            <a:pPr marL="0" indent="0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Declining performance despite increased AI use </a:t>
            </a:r>
          </a:p>
          <a:p>
            <a:pPr marL="0" indent="0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Loss of confidence in your own analytical abilities </a:t>
            </a:r>
          </a:p>
        </p:txBody>
      </p:sp>
      <p:pic>
        <p:nvPicPr>
          <p:cNvPr id="4" name="Picture 3" descr="A yellow triangle sign with a exclamation mark&#10;&#10;AI-generated content may be incorrect.">
            <a:extLst>
              <a:ext uri="{FF2B5EF4-FFF2-40B4-BE49-F238E27FC236}">
                <a16:creationId xmlns:a16="http://schemas.microsoft.com/office/drawing/2014/main" id="{24BE7DF6-A46D-0F62-00C4-05544AD35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526470" y="4070719"/>
            <a:ext cx="2098964" cy="185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8">
          <a:extLst>
            <a:ext uri="{FF2B5EF4-FFF2-40B4-BE49-F238E27FC236}">
              <a16:creationId xmlns:a16="http://schemas.microsoft.com/office/drawing/2014/main" id="{9C1460A6-4D3E-D979-41B2-0473CC3AF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p164">
            <a:extLst>
              <a:ext uri="{FF2B5EF4-FFF2-40B4-BE49-F238E27FC236}">
                <a16:creationId xmlns:a16="http://schemas.microsoft.com/office/drawing/2014/main" id="{D9059409-CE00-5D04-512F-B119466EE221}"/>
              </a:ext>
            </a:extLst>
          </p:cNvPr>
          <p:cNvSpPr/>
          <p:nvPr/>
        </p:nvSpPr>
        <p:spPr>
          <a:xfrm>
            <a:off x="0" y="-9867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1" name="Google Shape;1831;p164">
            <a:extLst>
              <a:ext uri="{FF2B5EF4-FFF2-40B4-BE49-F238E27FC236}">
                <a16:creationId xmlns:a16="http://schemas.microsoft.com/office/drawing/2014/main" id="{724AE6C5-4386-F77D-86D9-F55C678868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6567" y="421200"/>
            <a:ext cx="11059200" cy="5868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spcAft>
                <a:spcPts val="1067"/>
              </a:spcAft>
            </a:pPr>
            <a:r>
              <a:rPr lang="en-US" dirty="0"/>
              <a:t>Key Takeaways</a:t>
            </a:r>
            <a:endParaRPr dirty="0"/>
          </a:p>
        </p:txBody>
      </p:sp>
      <p:sp>
        <p:nvSpPr>
          <p:cNvPr id="1832" name="Google Shape;1832;p164">
            <a:extLst>
              <a:ext uri="{FF2B5EF4-FFF2-40B4-BE49-F238E27FC236}">
                <a16:creationId xmlns:a16="http://schemas.microsoft.com/office/drawing/2014/main" id="{4D7BA611-F24D-F940-72A1-09395960B5E1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70600" y="1008004"/>
            <a:ext cx="11164000" cy="285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533"/>
              </a:spcAft>
            </a:pPr>
            <a:r>
              <a:rPr lang="en" dirty="0"/>
              <a:t>In summary: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33FE5E-CACD-CEAC-F328-2387781D3E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3616" y="2161419"/>
            <a:ext cx="11489075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121920" tIns="60960" rIns="121920" bIns="6096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189" indent="-457189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AI is a powerful study tool, not a replacement for learning </a:t>
            </a:r>
          </a:p>
          <a:p>
            <a:pPr marL="457189" indent="-457189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Always operate within your professor's and school’s guidelines </a:t>
            </a:r>
          </a:p>
          <a:p>
            <a:pPr marL="457189" indent="-457189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Verify all AI-generated legal information </a:t>
            </a:r>
          </a:p>
          <a:p>
            <a:pPr marL="457189" indent="-457189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Use AI to enhance your understanding, not avoid thinking </a:t>
            </a:r>
          </a:p>
          <a:p>
            <a:pPr marL="457189" indent="-457189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Develop your own analytical skills alongside AI literacy </a:t>
            </a:r>
          </a:p>
          <a:p>
            <a:pPr marL="457189" indent="-457189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Professional success requires independent judgment </a:t>
            </a:r>
          </a:p>
        </p:txBody>
      </p:sp>
    </p:spTree>
    <p:extLst>
      <p:ext uri="{BB962C8B-B14F-4D97-AF65-F5344CB8AC3E}">
        <p14:creationId xmlns:p14="http://schemas.microsoft.com/office/powerpoint/2010/main" val="294369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8">
          <a:extLst>
            <a:ext uri="{FF2B5EF4-FFF2-40B4-BE49-F238E27FC236}">
              <a16:creationId xmlns:a16="http://schemas.microsoft.com/office/drawing/2014/main" id="{265FBF35-59F4-F3F5-A62A-9BE2FEDD7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p164">
            <a:extLst>
              <a:ext uri="{FF2B5EF4-FFF2-40B4-BE49-F238E27FC236}">
                <a16:creationId xmlns:a16="http://schemas.microsoft.com/office/drawing/2014/main" id="{4BE1ED13-36EE-9C42-D763-96EDDF6A6C4A}"/>
              </a:ext>
            </a:extLst>
          </p:cNvPr>
          <p:cNvSpPr/>
          <p:nvPr/>
        </p:nvSpPr>
        <p:spPr>
          <a:xfrm>
            <a:off x="0" y="-9867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0" name="Google Shape;1830;p164">
            <a:extLst>
              <a:ext uri="{FF2B5EF4-FFF2-40B4-BE49-F238E27FC236}">
                <a16:creationId xmlns:a16="http://schemas.microsoft.com/office/drawing/2014/main" id="{B442442A-81E8-2C42-E0F7-D01C70A8E4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3167" y="1456300"/>
            <a:ext cx="11052400" cy="49800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685783" indent="-380990">
              <a:buFont typeface="Arial" panose="020B0604020202020204" pitchFamily="34" charset="0"/>
              <a:buChar char="•"/>
            </a:pPr>
            <a:r>
              <a:rPr lang="en-US" sz="3200" dirty="0"/>
              <a:t>How can AI help you become a better law student without compromising your learning?</a:t>
            </a:r>
          </a:p>
          <a:p>
            <a:pPr marL="685783" indent="-380990">
              <a:buFont typeface="Arial" panose="020B0604020202020204" pitchFamily="34" charset="0"/>
              <a:buChar char="•"/>
            </a:pPr>
            <a:r>
              <a:rPr lang="en-US" sz="3200" dirty="0"/>
              <a:t>What systems will you put in place to ensure ethical AI use?</a:t>
            </a:r>
          </a:p>
          <a:p>
            <a:pPr marL="685783" indent="-380990">
              <a:buFont typeface="Arial" panose="020B0604020202020204" pitchFamily="34" charset="0"/>
              <a:buChar char="•"/>
            </a:pPr>
            <a:r>
              <a:rPr lang="en-US" sz="3200" dirty="0"/>
              <a:t>How will you balance efficiency gains with skill development?</a:t>
            </a:r>
          </a:p>
        </p:txBody>
      </p:sp>
      <p:sp>
        <p:nvSpPr>
          <p:cNvPr id="1831" name="Google Shape;1831;p164">
            <a:extLst>
              <a:ext uri="{FF2B5EF4-FFF2-40B4-BE49-F238E27FC236}">
                <a16:creationId xmlns:a16="http://schemas.microsoft.com/office/drawing/2014/main" id="{B10738C2-6DF5-C412-45ED-1E4FB8C590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6567" y="421200"/>
            <a:ext cx="11059200" cy="5868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spcAft>
                <a:spcPts val="1067"/>
              </a:spcAft>
            </a:pPr>
            <a:r>
              <a:rPr lang="en-US" dirty="0"/>
              <a:t>Questions for Reflection</a:t>
            </a:r>
            <a:endParaRPr dirty="0"/>
          </a:p>
        </p:txBody>
      </p:sp>
      <p:sp>
        <p:nvSpPr>
          <p:cNvPr id="1832" name="Google Shape;1832;p164">
            <a:extLst>
              <a:ext uri="{FF2B5EF4-FFF2-40B4-BE49-F238E27FC236}">
                <a16:creationId xmlns:a16="http://schemas.microsoft.com/office/drawing/2014/main" id="{5C2B53D6-62AA-0361-D669-92E7B42CD7B4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70600" y="1008004"/>
            <a:ext cx="11164000" cy="285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533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440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8">
          <a:extLst>
            <a:ext uri="{FF2B5EF4-FFF2-40B4-BE49-F238E27FC236}">
              <a16:creationId xmlns:a16="http://schemas.microsoft.com/office/drawing/2014/main" id="{2F032F33-A505-B15A-B606-6476B064A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p164">
            <a:extLst>
              <a:ext uri="{FF2B5EF4-FFF2-40B4-BE49-F238E27FC236}">
                <a16:creationId xmlns:a16="http://schemas.microsoft.com/office/drawing/2014/main" id="{0F32E012-2C24-833B-DA54-1B7C9E4C28D4}"/>
              </a:ext>
            </a:extLst>
          </p:cNvPr>
          <p:cNvSpPr/>
          <p:nvPr/>
        </p:nvSpPr>
        <p:spPr>
          <a:xfrm>
            <a:off x="0" y="-9867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0" name="Google Shape;1830;p164">
            <a:extLst>
              <a:ext uri="{FF2B5EF4-FFF2-40B4-BE49-F238E27FC236}">
                <a16:creationId xmlns:a16="http://schemas.microsoft.com/office/drawing/2014/main" id="{0955E19F-2FFF-AA42-9FCD-8723A7C5AE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3167" y="1456300"/>
            <a:ext cx="11052400" cy="49800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US" sz="2667" b="1" dirty="0"/>
              <a:t>School Resources:</a:t>
            </a:r>
            <a:endParaRPr lang="en-US" sz="2667" dirty="0"/>
          </a:p>
          <a:p>
            <a:r>
              <a:rPr lang="en-US" sz="2667" dirty="0"/>
              <a:t>Student Services</a:t>
            </a:r>
          </a:p>
          <a:p>
            <a:r>
              <a:rPr lang="en-US" sz="2667" dirty="0"/>
              <a:t>Library AI resources</a:t>
            </a:r>
          </a:p>
          <a:p>
            <a:r>
              <a:rPr lang="en-US" sz="2667" dirty="0"/>
              <a:t>Vendor trainings</a:t>
            </a:r>
          </a:p>
          <a:p>
            <a:r>
              <a:rPr lang="en-US" sz="2667" dirty="0"/>
              <a:t>Professor office hours</a:t>
            </a:r>
          </a:p>
          <a:p>
            <a:endParaRPr lang="en-US" sz="2667" dirty="0"/>
          </a:p>
          <a:p>
            <a:r>
              <a:rPr lang="en-US" sz="2667" b="1" dirty="0"/>
              <a:t>Professional Development:</a:t>
            </a:r>
            <a:endParaRPr lang="en-US" sz="2667" dirty="0"/>
          </a:p>
          <a:p>
            <a:r>
              <a:rPr lang="en-US" sz="2667" dirty="0"/>
              <a:t>ABA publications on AI in law</a:t>
            </a:r>
          </a:p>
          <a:p>
            <a:r>
              <a:rPr lang="en-US" sz="2667" dirty="0"/>
              <a:t>Legal technology CLEs</a:t>
            </a:r>
          </a:p>
          <a:p>
            <a:r>
              <a:rPr lang="en-US" sz="2667" dirty="0"/>
              <a:t>Bar association AI committees</a:t>
            </a:r>
          </a:p>
        </p:txBody>
      </p:sp>
      <p:sp>
        <p:nvSpPr>
          <p:cNvPr id="1831" name="Google Shape;1831;p164">
            <a:extLst>
              <a:ext uri="{FF2B5EF4-FFF2-40B4-BE49-F238E27FC236}">
                <a16:creationId xmlns:a16="http://schemas.microsoft.com/office/drawing/2014/main" id="{3DE5D0E6-1834-0F9C-C2AF-A407E33A21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6567" y="421200"/>
            <a:ext cx="11059200" cy="5868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spcAft>
                <a:spcPts val="1067"/>
              </a:spcAft>
            </a:pPr>
            <a:r>
              <a:rPr lang="en-US" dirty="0"/>
              <a:t>Resources</a:t>
            </a:r>
            <a:endParaRPr dirty="0"/>
          </a:p>
        </p:txBody>
      </p:sp>
      <p:sp>
        <p:nvSpPr>
          <p:cNvPr id="1832" name="Google Shape;1832;p164">
            <a:extLst>
              <a:ext uri="{FF2B5EF4-FFF2-40B4-BE49-F238E27FC236}">
                <a16:creationId xmlns:a16="http://schemas.microsoft.com/office/drawing/2014/main" id="{E4D5B754-528B-0A81-AB53-196821BFC83B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70600" y="1008004"/>
            <a:ext cx="11164000" cy="285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533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980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8">
          <a:extLst>
            <a:ext uri="{FF2B5EF4-FFF2-40B4-BE49-F238E27FC236}">
              <a16:creationId xmlns:a16="http://schemas.microsoft.com/office/drawing/2014/main" id="{A0DD67B7-9021-2300-8A32-9B95EF2DF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p164">
            <a:extLst>
              <a:ext uri="{FF2B5EF4-FFF2-40B4-BE49-F238E27FC236}">
                <a16:creationId xmlns:a16="http://schemas.microsoft.com/office/drawing/2014/main" id="{9003614D-6692-387B-BF93-09D9E7B5A110}"/>
              </a:ext>
            </a:extLst>
          </p:cNvPr>
          <p:cNvSpPr/>
          <p:nvPr/>
        </p:nvSpPr>
        <p:spPr>
          <a:xfrm>
            <a:off x="56600" y="-68487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0" name="Google Shape;1830;p164">
            <a:extLst>
              <a:ext uri="{FF2B5EF4-FFF2-40B4-BE49-F238E27FC236}">
                <a16:creationId xmlns:a16="http://schemas.microsoft.com/office/drawing/2014/main" id="{4CE87BD2-35A9-737E-FEB7-CBFA6B7118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3167" y="1456300"/>
            <a:ext cx="11052400" cy="380842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533"/>
              </a:spcAft>
            </a:pPr>
            <a:r>
              <a:rPr lang="en-US" sz="4800" dirty="0"/>
              <a:t>The goal is not to make studying easier, but to make your learning more effective.</a:t>
            </a:r>
          </a:p>
          <a:p>
            <a:pPr marL="0" indent="0">
              <a:spcAft>
                <a:spcPts val="533"/>
              </a:spcAft>
            </a:pPr>
            <a:endParaRPr lang="en-US" sz="4800" dirty="0"/>
          </a:p>
          <a:p>
            <a:pPr marL="0" indent="0">
              <a:spcAft>
                <a:spcPts val="533"/>
              </a:spcAft>
            </a:pPr>
            <a:r>
              <a:rPr lang="en-US" sz="4800" dirty="0"/>
              <a:t>Welcome to ASU Law!</a:t>
            </a:r>
            <a:endParaRPr sz="4800" dirty="0"/>
          </a:p>
        </p:txBody>
      </p:sp>
      <p:sp>
        <p:nvSpPr>
          <p:cNvPr id="1831" name="Google Shape;1831;p164">
            <a:extLst>
              <a:ext uri="{FF2B5EF4-FFF2-40B4-BE49-F238E27FC236}">
                <a16:creationId xmlns:a16="http://schemas.microsoft.com/office/drawing/2014/main" id="{D4737765-5D00-DD1A-D7F8-E651446602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6567" y="421200"/>
            <a:ext cx="11059200" cy="5868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spcAft>
                <a:spcPts val="1067"/>
              </a:spcAft>
            </a:pPr>
            <a:r>
              <a:rPr lang="en-US" dirty="0"/>
              <a:t>Remember:</a:t>
            </a:r>
            <a:endParaRPr dirty="0"/>
          </a:p>
        </p:txBody>
      </p:sp>
      <p:sp>
        <p:nvSpPr>
          <p:cNvPr id="1832" name="Google Shape;1832;p164">
            <a:extLst>
              <a:ext uri="{FF2B5EF4-FFF2-40B4-BE49-F238E27FC236}">
                <a16:creationId xmlns:a16="http://schemas.microsoft.com/office/drawing/2014/main" id="{F9427C39-BC3A-BBFB-B396-8A3701DA8AD6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70600" y="1008004"/>
            <a:ext cx="11164000" cy="285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533"/>
              </a:spcAft>
            </a:pPr>
            <a:r>
              <a:rPr lang="en-US" dirty="0"/>
              <a:t>Use AI as a study partner, not a study replacement.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445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>
          <a:extLst>
            <a:ext uri="{FF2B5EF4-FFF2-40B4-BE49-F238E27FC236}">
              <a16:creationId xmlns:a16="http://schemas.microsoft.com/office/drawing/2014/main" id="{8CA9BFE3-2FAA-067D-38FF-888B00356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p144">
            <a:extLst>
              <a:ext uri="{FF2B5EF4-FFF2-40B4-BE49-F238E27FC236}">
                <a16:creationId xmlns:a16="http://schemas.microsoft.com/office/drawing/2014/main" id="{DFED20E9-2337-C409-1D4B-24934021202A}"/>
              </a:ext>
            </a:extLst>
          </p:cNvPr>
          <p:cNvSpPr/>
          <p:nvPr/>
        </p:nvSpPr>
        <p:spPr>
          <a:xfrm>
            <a:off x="0" y="-9867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41" name="Google Shape;1641;p144">
            <a:extLst>
              <a:ext uri="{FF2B5EF4-FFF2-40B4-BE49-F238E27FC236}">
                <a16:creationId xmlns:a16="http://schemas.microsoft.com/office/drawing/2014/main" id="{B3985274-6FEC-524F-40E6-87E1EA8FA9C9}"/>
              </a:ext>
            </a:extLst>
          </p:cNvPr>
          <p:cNvSpPr/>
          <p:nvPr/>
        </p:nvSpPr>
        <p:spPr>
          <a:xfrm>
            <a:off x="0" y="0"/>
            <a:ext cx="12192000" cy="5390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642" name="Google Shape;1642;p144">
            <a:extLst>
              <a:ext uri="{FF2B5EF4-FFF2-40B4-BE49-F238E27FC236}">
                <a16:creationId xmlns:a16="http://schemas.microsoft.com/office/drawing/2014/main" id="{645B7A30-7E57-AA31-4663-1AD92EBB1D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1402"/>
          <a:stretch/>
        </p:blipFill>
        <p:spPr>
          <a:xfrm>
            <a:off x="0" y="1"/>
            <a:ext cx="12192000" cy="539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144">
            <a:extLst>
              <a:ext uri="{FF2B5EF4-FFF2-40B4-BE49-F238E27FC236}">
                <a16:creationId xmlns:a16="http://schemas.microsoft.com/office/drawing/2014/main" id="{76563D10-0093-FFEB-2D78-1F81068E60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11067" y="5695000"/>
            <a:ext cx="6014400" cy="742000"/>
          </a:xfrm>
          <a:prstGeom prst="rect">
            <a:avLst/>
          </a:prstGeom>
        </p:spPr>
        <p:txBody>
          <a:bodyPr spcFirstLastPara="1" vert="horz" wrap="square" lIns="0" tIns="0" rIns="0" bIns="121900" rtlCol="0" anchor="t" anchorCtr="0">
            <a:noAutofit/>
          </a:bodyPr>
          <a:lstStyle/>
          <a:p>
            <a:pPr marL="0" indent="0"/>
            <a:endParaRPr b="0" dirty="0"/>
          </a:p>
        </p:txBody>
      </p:sp>
      <p:sp>
        <p:nvSpPr>
          <p:cNvPr id="1644" name="Google Shape;1644;p144">
            <a:extLst>
              <a:ext uri="{FF2B5EF4-FFF2-40B4-BE49-F238E27FC236}">
                <a16:creationId xmlns:a16="http://schemas.microsoft.com/office/drawing/2014/main" id="{37CF8B2E-84F5-D0B8-CEEA-B17C696A911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66567" y="1816433"/>
            <a:ext cx="11058800" cy="2736800"/>
          </a:xfrm>
          <a:prstGeom prst="rect">
            <a:avLst/>
          </a:prstGeom>
          <a:ln>
            <a:noFill/>
          </a:ln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lvl="0"/>
            <a:r>
              <a:rPr lang="en-US" dirty="0"/>
              <a:t>Questions?</a:t>
            </a:r>
            <a:endParaRPr dirty="0"/>
          </a:p>
        </p:txBody>
      </p:sp>
      <p:pic>
        <p:nvPicPr>
          <p:cNvPr id="1645" name="Google Shape;1645;p144">
            <a:extLst>
              <a:ext uri="{FF2B5EF4-FFF2-40B4-BE49-F238E27FC236}">
                <a16:creationId xmlns:a16="http://schemas.microsoft.com/office/drawing/2014/main" id="{7E345E88-4ABA-624D-582F-A20B4BBEDCF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300" y="5497531"/>
            <a:ext cx="4588435" cy="1281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84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2E95B1-7B00-6CCE-83F9-513EF7142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917" y="351792"/>
            <a:ext cx="11078400" cy="834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Principled Innovation Framework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68D0A1-6085-9D0E-5970-BDE939AB47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507" b="29933"/>
          <a:stretch>
            <a:fillRect/>
          </a:stretch>
        </p:blipFill>
        <p:spPr>
          <a:xfrm>
            <a:off x="560917" y="1439792"/>
            <a:ext cx="11078400" cy="43525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2E93FE07-D446-5A6A-6F58-95EF6CD0FE0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70600" y="1008004"/>
            <a:ext cx="11164000" cy="285200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800"/>
              </a:spcAft>
            </a:pPr>
            <a:r>
              <a:rPr lang="en-US" dirty="0"/>
              <a:t>Moral, Civic, Inte</a:t>
            </a:r>
            <a:r>
              <a:rPr lang="en-US" dirty="0">
                <a:solidFill>
                  <a:schemeClr val="bg1"/>
                </a:solidFill>
              </a:rPr>
              <a:t>llectual, Performance Assets in Action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66B66C-D15C-3EDC-D356-65D7D01A98B3}"/>
              </a:ext>
            </a:extLst>
          </p:cNvPr>
          <p:cNvSpPr txBox="1"/>
          <p:nvPr/>
        </p:nvSpPr>
        <p:spPr>
          <a:xfrm>
            <a:off x="8081819" y="6206835"/>
            <a:ext cx="3833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linkClick r:id="rId3"/>
              </a:rPr>
              <a:t>https://pi.education.asu.edu/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3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BECCA-3FE0-88AC-597C-3AC9236D1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819DFB-5C27-8BBA-F7F7-89E2A1DAA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917" y="351792"/>
            <a:ext cx="11078400" cy="834000"/>
          </a:xfrm>
        </p:spPr>
        <p:txBody>
          <a:bodyPr wrap="square" anchor="ctr">
            <a:normAutofit/>
          </a:bodyPr>
          <a:lstStyle/>
          <a:p>
            <a:r>
              <a:rPr lang="en-US" sz="5467" dirty="0"/>
              <a:t>Principled Innovation Framework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AE4999-1AEC-A37B-C5AC-770320F1D9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890" b="8072"/>
          <a:stretch>
            <a:fillRect/>
          </a:stretch>
        </p:blipFill>
        <p:spPr>
          <a:xfrm>
            <a:off x="560917" y="1439792"/>
            <a:ext cx="11078400" cy="43525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1F15397B-EAD1-E5BE-E150-26F87A65960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70600" y="1008004"/>
            <a:ext cx="11164000" cy="285200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</a:rPr>
              <a:t>Moral, Civic, Intellectual, Performance Assets in Action</a:t>
            </a:r>
          </a:p>
        </p:txBody>
      </p:sp>
    </p:spTree>
    <p:extLst>
      <p:ext uri="{BB962C8B-B14F-4D97-AF65-F5344CB8AC3E}">
        <p14:creationId xmlns:p14="http://schemas.microsoft.com/office/powerpoint/2010/main" val="130560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1D2CA-08A7-960B-76BC-6B3DF0480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736313-5094-8397-ADD6-2796AD2100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015" r="17725" b="-1"/>
          <a:stretch>
            <a:fillRect/>
          </a:stretch>
        </p:blipFill>
        <p:spPr>
          <a:xfrm>
            <a:off x="566567" y="593767"/>
            <a:ext cx="3923600" cy="54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505B9728-39A5-37CA-B297-5E767B899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7595" y="2282167"/>
            <a:ext cx="5062000" cy="1156800"/>
          </a:xfrm>
        </p:spPr>
        <p:txBody>
          <a:bodyPr wrap="square" anchor="t">
            <a:normAutofit/>
          </a:bodyPr>
          <a:lstStyle/>
          <a:p>
            <a:pPr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</a:rPr>
              <a:t>Moral, Civic, Intellectual, Performance Assets in Action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967417-06AB-5754-D824-60634A401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6533" y="986833"/>
            <a:ext cx="5062000" cy="957200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Principled Innovation Framework</a:t>
            </a:r>
          </a:p>
        </p:txBody>
      </p:sp>
    </p:spTree>
    <p:extLst>
      <p:ext uri="{BB962C8B-B14F-4D97-AF65-F5344CB8AC3E}">
        <p14:creationId xmlns:p14="http://schemas.microsoft.com/office/powerpoint/2010/main" val="7979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6C767-EC92-AEDE-CEAC-E86914AE9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following slides contain content from the orientation presentation from 2025.</a:t>
            </a:r>
          </a:p>
        </p:txBody>
      </p:sp>
    </p:spTree>
    <p:extLst>
      <p:ext uri="{BB962C8B-B14F-4D97-AF65-F5344CB8AC3E}">
        <p14:creationId xmlns:p14="http://schemas.microsoft.com/office/powerpoint/2010/main" val="334200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118"/>
          <p:cNvSpPr/>
          <p:nvPr/>
        </p:nvSpPr>
        <p:spPr>
          <a:xfrm>
            <a:off x="0" y="-9867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96" name="Google Shape;1496;p118"/>
          <p:cNvSpPr/>
          <p:nvPr/>
        </p:nvSpPr>
        <p:spPr>
          <a:xfrm>
            <a:off x="0" y="0"/>
            <a:ext cx="12192000" cy="5390400"/>
          </a:xfrm>
          <a:prstGeom prst="rect">
            <a:avLst/>
          </a:prstGeom>
          <a:solidFill>
            <a:srgbClr val="FFC627"/>
          </a:solidFill>
          <a:ln w="9525" cap="flat" cmpd="sng">
            <a:solidFill>
              <a:srgbClr val="FFC6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497" name="Google Shape;1497;p118"/>
          <p:cNvPicPr preferRelativeResize="0"/>
          <p:nvPr/>
        </p:nvPicPr>
        <p:blipFill rotWithShape="1">
          <a:blip r:embed="rId3">
            <a:alphaModFix/>
          </a:blip>
          <a:srcRect t="28499" r="24207" b="21412"/>
          <a:stretch/>
        </p:blipFill>
        <p:spPr>
          <a:xfrm>
            <a:off x="0" y="1"/>
            <a:ext cx="12192003" cy="539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8" name="Google Shape;1498;p118"/>
          <p:cNvSpPr txBox="1"/>
          <p:nvPr/>
        </p:nvSpPr>
        <p:spPr>
          <a:xfrm>
            <a:off x="566567" y="1816433"/>
            <a:ext cx="11058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5867" b="1" dirty="0">
                <a:solidFill>
                  <a:schemeClr val="bg1"/>
                </a:solidFill>
              </a:rPr>
              <a:t>Thinking Like a Lawyer with AI: Tools, Ethics, and Professional Judgment </a:t>
            </a:r>
            <a:endParaRPr sz="5867" b="1" dirty="0">
              <a:solidFill>
                <a:schemeClr val="bg1"/>
              </a:solidFill>
              <a:highlight>
                <a:srgbClr val="FFFFFF"/>
              </a:highlight>
            </a:endParaRPr>
          </a:p>
        </p:txBody>
      </p:sp>
      <p:pic>
        <p:nvPicPr>
          <p:cNvPr id="1499" name="Google Shape;1499;p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300" y="5497531"/>
            <a:ext cx="4588435" cy="1281533"/>
          </a:xfrm>
          <a:prstGeom prst="rect">
            <a:avLst/>
          </a:prstGeom>
          <a:noFill/>
          <a:ln>
            <a:noFill/>
          </a:ln>
        </p:spPr>
      </p:pic>
      <p:sp>
        <p:nvSpPr>
          <p:cNvPr id="1500" name="Google Shape;1500;p118"/>
          <p:cNvSpPr txBox="1"/>
          <p:nvPr/>
        </p:nvSpPr>
        <p:spPr>
          <a:xfrm>
            <a:off x="562700" y="1581700"/>
            <a:ext cx="64224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533"/>
              </a:spcAft>
            </a:pPr>
            <a:r>
              <a:rPr lang="en" sz="2400" b="1" dirty="0">
                <a:solidFill>
                  <a:srgbClr val="191919"/>
                </a:solidFill>
                <a:highlight>
                  <a:srgbClr val="FFC627"/>
                </a:highlight>
              </a:rPr>
              <a:t>ASU L</a:t>
            </a:r>
            <a:r>
              <a:rPr lang="en-US" sz="2400" b="1" dirty="0">
                <a:solidFill>
                  <a:srgbClr val="191919"/>
                </a:solidFill>
                <a:highlight>
                  <a:srgbClr val="FFC627"/>
                </a:highlight>
              </a:rPr>
              <a:t>a</a:t>
            </a:r>
            <a:r>
              <a:rPr lang="en" sz="2400" b="1" dirty="0">
                <a:solidFill>
                  <a:srgbClr val="191919"/>
                </a:solidFill>
                <a:highlight>
                  <a:srgbClr val="FFC627"/>
                </a:highlight>
              </a:rPr>
              <a:t>w School Orientation</a:t>
            </a:r>
            <a:endParaRPr sz="2400" b="1" dirty="0">
              <a:solidFill>
                <a:srgbClr val="FFC627"/>
              </a:solidFill>
              <a:highlight>
                <a:srgbClr val="FFC627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p164"/>
          <p:cNvSpPr/>
          <p:nvPr/>
        </p:nvSpPr>
        <p:spPr>
          <a:xfrm>
            <a:off x="0" y="-9867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1" name="Google Shape;1831;p164"/>
          <p:cNvSpPr txBox="1">
            <a:spLocks noGrp="1"/>
          </p:cNvSpPr>
          <p:nvPr>
            <p:ph type="title"/>
          </p:nvPr>
        </p:nvSpPr>
        <p:spPr>
          <a:xfrm>
            <a:off x="566567" y="421200"/>
            <a:ext cx="11059200" cy="5868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spcAft>
                <a:spcPts val="1067"/>
              </a:spcAft>
            </a:pPr>
            <a:r>
              <a:rPr lang="en" dirty="0"/>
              <a:t>Introduction and Roadmap</a:t>
            </a:r>
            <a:endParaRPr dirty="0"/>
          </a:p>
        </p:txBody>
      </p:sp>
      <p:sp>
        <p:nvSpPr>
          <p:cNvPr id="1832" name="Google Shape;1832;p164"/>
          <p:cNvSpPr txBox="1">
            <a:spLocks noGrp="1"/>
          </p:cNvSpPr>
          <p:nvPr>
            <p:ph type="subTitle" idx="2"/>
          </p:nvPr>
        </p:nvSpPr>
        <p:spPr>
          <a:xfrm>
            <a:off x="570600" y="1008004"/>
            <a:ext cx="11164000" cy="285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533"/>
              </a:spcAft>
            </a:pPr>
            <a:r>
              <a:rPr lang="en-US" dirty="0"/>
              <a:t>Professors Chesler and Holst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8BE4D3-8F39-1214-6B23-C114C64FD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6566" y="2279789"/>
            <a:ext cx="7422889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121920" tIns="60960" rIns="121920" bIns="6096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Understanding AI in the Legal Context </a:t>
            </a:r>
          </a:p>
          <a:p>
            <a:pPr marL="0" indent="0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Academic Integrity &amp; Ethics </a:t>
            </a:r>
          </a:p>
          <a:p>
            <a:pPr marL="0" indent="0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Practical Applications for 1Ls </a:t>
            </a:r>
          </a:p>
          <a:p>
            <a:pPr marL="0" indent="0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Professional Practice Preview </a:t>
            </a:r>
          </a:p>
          <a:p>
            <a:pPr marL="0" indent="0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Best Practices &amp; Guidelines </a:t>
            </a:r>
          </a:p>
          <a:p>
            <a:pPr marL="0" indent="0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Q&amp;A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8">
          <a:extLst>
            <a:ext uri="{FF2B5EF4-FFF2-40B4-BE49-F238E27FC236}">
              <a16:creationId xmlns:a16="http://schemas.microsoft.com/office/drawing/2014/main" id="{504C33F3-7E49-AB5E-B546-46C691A14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p164">
            <a:extLst>
              <a:ext uri="{FF2B5EF4-FFF2-40B4-BE49-F238E27FC236}">
                <a16:creationId xmlns:a16="http://schemas.microsoft.com/office/drawing/2014/main" id="{3FAF5888-57A1-DB64-00E6-861B66B9110C}"/>
              </a:ext>
            </a:extLst>
          </p:cNvPr>
          <p:cNvSpPr/>
          <p:nvPr/>
        </p:nvSpPr>
        <p:spPr>
          <a:xfrm>
            <a:off x="0" y="-9867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0" name="Google Shape;1830;p164">
            <a:extLst>
              <a:ext uri="{FF2B5EF4-FFF2-40B4-BE49-F238E27FC236}">
                <a16:creationId xmlns:a16="http://schemas.microsoft.com/office/drawing/2014/main" id="{E97354F9-0B39-73A1-2CDA-4D497FE1E5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3167" y="1456300"/>
            <a:ext cx="11052400" cy="49800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US" sz="3200" dirty="0"/>
              <a:t>✓ Understand AI's capabilities and limitations in legal contexts</a:t>
            </a:r>
          </a:p>
          <a:p>
            <a:r>
              <a:rPr lang="en-US" sz="3200" dirty="0"/>
              <a:t>✓ Know how to use AI ethically within academic constraints</a:t>
            </a:r>
          </a:p>
          <a:p>
            <a:r>
              <a:rPr lang="en-US" sz="3200" dirty="0"/>
              <a:t>✓ Have practical tools for AI-assisted studying and class preparation</a:t>
            </a:r>
          </a:p>
          <a:p>
            <a:r>
              <a:rPr lang="en-US" sz="3200" dirty="0"/>
              <a:t>✓ Recognize the boundaries between AI assistance and academic integrity</a:t>
            </a:r>
          </a:p>
        </p:txBody>
      </p:sp>
      <p:sp>
        <p:nvSpPr>
          <p:cNvPr id="1831" name="Google Shape;1831;p164">
            <a:extLst>
              <a:ext uri="{FF2B5EF4-FFF2-40B4-BE49-F238E27FC236}">
                <a16:creationId xmlns:a16="http://schemas.microsoft.com/office/drawing/2014/main" id="{21BF6D4D-B202-96E9-41F0-995D9EF0AA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6567" y="421200"/>
            <a:ext cx="11059200" cy="5868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spcAft>
                <a:spcPts val="1067"/>
              </a:spcAft>
            </a:pPr>
            <a:r>
              <a:rPr lang="en-US" dirty="0"/>
              <a:t>By the End of This Session, You Will:</a:t>
            </a:r>
            <a:endParaRPr dirty="0"/>
          </a:p>
        </p:txBody>
      </p:sp>
      <p:sp>
        <p:nvSpPr>
          <p:cNvPr id="1832" name="Google Shape;1832;p164">
            <a:extLst>
              <a:ext uri="{FF2B5EF4-FFF2-40B4-BE49-F238E27FC236}">
                <a16:creationId xmlns:a16="http://schemas.microsoft.com/office/drawing/2014/main" id="{D86965AB-C3A0-6D60-3404-BB25FC8960C6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70600" y="1008004"/>
            <a:ext cx="11164000" cy="285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533"/>
              </a:spcAft>
            </a:pPr>
            <a:r>
              <a:rPr lang="en" dirty="0"/>
              <a:t>Learning Objectives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009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728700a-fb5e-4cd8-99c7-196276b8970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9BD696BBBD6C4ABE1C2E2D4E4DBB71" ma:contentTypeVersion="9" ma:contentTypeDescription="Create a new document." ma:contentTypeScope="" ma:versionID="ee4d64ef87f36ed31385c0a969c46a26">
  <xsd:schema xmlns:xsd="http://www.w3.org/2001/XMLSchema" xmlns:xs="http://www.w3.org/2001/XMLSchema" xmlns:p="http://schemas.microsoft.com/office/2006/metadata/properties" xmlns:ns3="4728700a-fb5e-4cd8-99c7-196276b89701" targetNamespace="http://schemas.microsoft.com/office/2006/metadata/properties" ma:root="true" ma:fieldsID="ed6c7b5485da6bdb592ad320afc79056" ns3:_="">
    <xsd:import namespace="4728700a-fb5e-4cd8-99c7-196276b8970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3:MediaServiceSearchProperties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28700a-fb5e-4cd8-99c7-196276b897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D11A1C-D960-43F0-BC2E-D2D4A369B529}">
  <ds:schemaRefs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4728700a-fb5e-4cd8-99c7-196276b89701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5C295FF-102E-486C-B251-040C64580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28700a-fb5e-4cd8-99c7-196276b897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1FC6C1-95A4-475C-BA2A-9DA683911E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876</Words>
  <Application>Microsoft Macintosh PowerPoint</Application>
  <PresentationFormat>Widescreen</PresentationFormat>
  <Paragraphs>140</Paragraphs>
  <Slides>29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Office Theme</vt:lpstr>
      <vt:lpstr>PowerPoint Presentation</vt:lpstr>
      <vt:lpstr>Why introduce AI at Orientation?</vt:lpstr>
      <vt:lpstr>Principled Innovation Framework</vt:lpstr>
      <vt:lpstr>Principled Innovation Framework</vt:lpstr>
      <vt:lpstr>Principled Innovation Framework</vt:lpstr>
      <vt:lpstr>The following slides contain content from the orientation presentation from 2025.</vt:lpstr>
      <vt:lpstr>PowerPoint Presentation</vt:lpstr>
      <vt:lpstr>Introduction and Roadmap</vt:lpstr>
      <vt:lpstr>By the End of This Session, You Will:</vt:lpstr>
      <vt:lpstr>Understanding AI in Legal Context</vt:lpstr>
      <vt:lpstr>Understanding AI in the Legal context</vt:lpstr>
      <vt:lpstr>Academic Integrity &amp; Ethical Framework</vt:lpstr>
      <vt:lpstr>Core Principle:</vt:lpstr>
      <vt:lpstr>Before Using AI, Ask:</vt:lpstr>
      <vt:lpstr>Why This Matters for Your Career</vt:lpstr>
      <vt:lpstr>🚫 RED LINES - When NOT to Use AI:</vt:lpstr>
      <vt:lpstr>Practical Applications for 1L Students</vt:lpstr>
      <vt:lpstr>Practical Applications for 1L students</vt:lpstr>
      <vt:lpstr>Professional Practice Preview</vt:lpstr>
      <vt:lpstr>Professional Practice Preview</vt:lpstr>
      <vt:lpstr>Best Practices &amp; Guidelines</vt:lpstr>
      <vt:lpstr>The A.I.D.L.E. Framework</vt:lpstr>
      <vt:lpstr>Quick Decision Tree</vt:lpstr>
      <vt:lpstr>⚠️ Warning Signs of Over-reliance</vt:lpstr>
      <vt:lpstr>Key Takeaways</vt:lpstr>
      <vt:lpstr>Questions for Reflection</vt:lpstr>
      <vt:lpstr>Resources</vt:lpstr>
      <vt:lpstr>Remember: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Kimberly Holst</dc:creator>
  <cp:lastModifiedBy>Kimberly Holst</cp:lastModifiedBy>
  <cp:revision>3</cp:revision>
  <dcterms:created xsi:type="dcterms:W3CDTF">2026-06-01T21:55:18Z</dcterms:created>
  <dcterms:modified xsi:type="dcterms:W3CDTF">2026-06-02T01:13:47Z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0x010100619BD696BBBD6C4ABE1C2E2D4E4DBB71</vt:lpwstr>
  </property>
</Properties>
</file>