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80"/>
  </p:notesMasterIdLst>
  <p:handoutMasterIdLst>
    <p:handoutMasterId r:id="rId81"/>
  </p:handoutMasterIdLst>
  <p:sldIdLst>
    <p:sldId id="1497" r:id="rId5"/>
    <p:sldId id="1514" r:id="rId6"/>
    <p:sldId id="1582" r:id="rId7"/>
    <p:sldId id="1583" r:id="rId8"/>
    <p:sldId id="1499" r:id="rId9"/>
    <p:sldId id="1627" r:id="rId10"/>
    <p:sldId id="1598" r:id="rId11"/>
    <p:sldId id="1529" r:id="rId12"/>
    <p:sldId id="1603" r:id="rId13"/>
    <p:sldId id="1604" r:id="rId14"/>
    <p:sldId id="1605" r:id="rId15"/>
    <p:sldId id="1628" r:id="rId16"/>
    <p:sldId id="1586" r:id="rId17"/>
    <p:sldId id="1587" r:id="rId18"/>
    <p:sldId id="1606" r:id="rId19"/>
    <p:sldId id="1629" r:id="rId20"/>
    <p:sldId id="1613" r:id="rId21"/>
    <p:sldId id="1600" r:id="rId22"/>
    <p:sldId id="1607" r:id="rId23"/>
    <p:sldId id="1602" r:id="rId24"/>
    <p:sldId id="1631" r:id="rId25"/>
    <p:sldId id="1608" r:id="rId26"/>
    <p:sldId id="1532" r:id="rId27"/>
    <p:sldId id="1626" r:id="rId28"/>
    <p:sldId id="1566" r:id="rId29"/>
    <p:sldId id="1621" r:id="rId30"/>
    <p:sldId id="1622" r:id="rId31"/>
    <p:sldId id="1614" r:id="rId32"/>
    <p:sldId id="1618" r:id="rId33"/>
    <p:sldId id="1615" r:id="rId34"/>
    <p:sldId id="1616" r:id="rId35"/>
    <p:sldId id="1620" r:id="rId36"/>
    <p:sldId id="1617" r:id="rId37"/>
    <p:sldId id="1537" r:id="rId38"/>
    <p:sldId id="1515" r:id="rId39"/>
    <p:sldId id="1581" r:id="rId40"/>
    <p:sldId id="1538" r:id="rId41"/>
    <p:sldId id="1539" r:id="rId42"/>
    <p:sldId id="1540" r:id="rId43"/>
    <p:sldId id="1541" r:id="rId44"/>
    <p:sldId id="1542" r:id="rId45"/>
    <p:sldId id="1543" r:id="rId46"/>
    <p:sldId id="1544" r:id="rId47"/>
    <p:sldId id="1546" r:id="rId48"/>
    <p:sldId id="1545" r:id="rId49"/>
    <p:sldId id="1609" r:id="rId50"/>
    <p:sldId id="1547" r:id="rId51"/>
    <p:sldId id="1548" r:id="rId52"/>
    <p:sldId id="1549" r:id="rId53"/>
    <p:sldId id="1550" r:id="rId54"/>
    <p:sldId id="1562" r:id="rId55"/>
    <p:sldId id="1579" r:id="rId56"/>
    <p:sldId id="1610" r:id="rId57"/>
    <p:sldId id="1630" r:id="rId58"/>
    <p:sldId id="1611" r:id="rId59"/>
    <p:sldId id="1612" r:id="rId60"/>
    <p:sldId id="1551" r:id="rId61"/>
    <p:sldId id="1552" r:id="rId62"/>
    <p:sldId id="1625" r:id="rId63"/>
    <p:sldId id="1554" r:id="rId64"/>
    <p:sldId id="1560" r:id="rId65"/>
    <p:sldId id="1555" r:id="rId66"/>
    <p:sldId id="1559" r:id="rId67"/>
    <p:sldId id="1558" r:id="rId68"/>
    <p:sldId id="1564" r:id="rId69"/>
    <p:sldId id="1565" r:id="rId70"/>
    <p:sldId id="1571" r:id="rId71"/>
    <p:sldId id="1572" r:id="rId72"/>
    <p:sldId id="1574" r:id="rId73"/>
    <p:sldId id="1623" r:id="rId74"/>
    <p:sldId id="1624" r:id="rId75"/>
    <p:sldId id="1573" r:id="rId76"/>
    <p:sldId id="1502" r:id="rId77"/>
    <p:sldId id="1511" r:id="rId78"/>
    <p:sldId id="158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74C12F-64C4-466E-86C8-2739CD57FDD5}">
          <p14:sldIdLst>
            <p14:sldId id="1497"/>
            <p14:sldId id="1514"/>
            <p14:sldId id="1582"/>
            <p14:sldId id="1583"/>
            <p14:sldId id="1499"/>
            <p14:sldId id="1627"/>
            <p14:sldId id="1598"/>
            <p14:sldId id="1529"/>
            <p14:sldId id="1603"/>
            <p14:sldId id="1604"/>
            <p14:sldId id="1605"/>
            <p14:sldId id="1628"/>
            <p14:sldId id="1586"/>
            <p14:sldId id="1587"/>
            <p14:sldId id="1606"/>
            <p14:sldId id="1629"/>
            <p14:sldId id="1613"/>
            <p14:sldId id="1600"/>
            <p14:sldId id="1607"/>
            <p14:sldId id="1602"/>
            <p14:sldId id="1631"/>
            <p14:sldId id="1608"/>
            <p14:sldId id="1532"/>
            <p14:sldId id="1626"/>
            <p14:sldId id="1566"/>
            <p14:sldId id="1621"/>
            <p14:sldId id="1622"/>
            <p14:sldId id="1614"/>
            <p14:sldId id="1618"/>
            <p14:sldId id="1615"/>
            <p14:sldId id="1616"/>
            <p14:sldId id="1620"/>
            <p14:sldId id="1617"/>
            <p14:sldId id="1537"/>
            <p14:sldId id="1515"/>
            <p14:sldId id="1581"/>
            <p14:sldId id="1538"/>
            <p14:sldId id="1539"/>
            <p14:sldId id="1540"/>
            <p14:sldId id="1541"/>
            <p14:sldId id="1542"/>
            <p14:sldId id="1543"/>
            <p14:sldId id="1544"/>
            <p14:sldId id="1546"/>
            <p14:sldId id="1545"/>
            <p14:sldId id="1609"/>
            <p14:sldId id="1547"/>
            <p14:sldId id="1548"/>
            <p14:sldId id="1549"/>
            <p14:sldId id="1550"/>
            <p14:sldId id="1562"/>
            <p14:sldId id="1579"/>
            <p14:sldId id="1610"/>
            <p14:sldId id="1630"/>
            <p14:sldId id="1611"/>
            <p14:sldId id="1612"/>
            <p14:sldId id="1551"/>
            <p14:sldId id="1552"/>
            <p14:sldId id="1625"/>
            <p14:sldId id="1554"/>
            <p14:sldId id="1560"/>
            <p14:sldId id="1555"/>
            <p14:sldId id="1559"/>
            <p14:sldId id="1558"/>
            <p14:sldId id="1564"/>
            <p14:sldId id="1565"/>
            <p14:sldId id="1571"/>
            <p14:sldId id="1572"/>
            <p14:sldId id="1574"/>
            <p14:sldId id="1623"/>
            <p14:sldId id="1624"/>
            <p14:sldId id="1573"/>
            <p14:sldId id="1502"/>
            <p14:sldId id="1511"/>
          </p14:sldIdLst>
        </p14:section>
        <p14:section name="Untitled Section" id="{F118F82F-B7A8-4178-9E0B-3B125DDC35BA}">
          <p14:sldIdLst>
            <p14:sldId id="15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855" autoAdjust="0"/>
  </p:normalViewPr>
  <p:slideViewPr>
    <p:cSldViewPr snapToGrid="0">
      <p:cViewPr varScale="1">
        <p:scale>
          <a:sx n="84" d="100"/>
          <a:sy n="84" d="100"/>
        </p:scale>
        <p:origin x="1548" y="9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6/1/2026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31T11:54:25.500"/>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13 24575,'0'0'0,"0"-5"0,0-2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31T11:54:37.396"/>
    </inkml:context>
    <inkml:brush xml:id="br0">
      <inkml:brushProperty name="width" value="0.05" units="cm"/>
      <inkml:brushProperty name="height" value="0.05" units="cm"/>
      <inkml:brushProperty name="color" value="#AE198D"/>
      <inkml:brushProperty name="inkEffects" value="galaxy"/>
      <inkml:brushProperty name="anchorX" value="-1270"/>
      <inkml:brushProperty name="anchorY" value="-1257.349"/>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852994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377A-0A32-8ACB-8757-E638E0009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3B0AC-F6E5-8646-F4D2-9A1F9046E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729BD-DC12-E1EE-41EF-88E100025E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97A45-EF2F-E1EE-C83A-30E43690F785}"/>
              </a:ext>
            </a:extLst>
          </p:cNvPr>
          <p:cNvSpPr>
            <a:spLocks noGrp="1"/>
          </p:cNvSpPr>
          <p:nvPr>
            <p:ph type="sldNum" sz="quarter" idx="5"/>
          </p:nvPr>
        </p:nvSpPr>
        <p:spPr/>
        <p:txBody>
          <a:bodyPr/>
          <a:lstStyle/>
          <a:p>
            <a:fld id="{BFDD6F49-EBB7-4CCF-97A8-E526BB28BB69}" type="slidenum">
              <a:rPr lang="en-US" smtClean="0"/>
              <a:t>20</a:t>
            </a:fld>
            <a:endParaRPr lang="en-US" dirty="0"/>
          </a:p>
        </p:txBody>
      </p:sp>
    </p:spTree>
    <p:extLst>
      <p:ext uri="{BB962C8B-B14F-4D97-AF65-F5344CB8AC3E}">
        <p14:creationId xmlns:p14="http://schemas.microsoft.com/office/powerpoint/2010/main" val="242442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0E48-42FC-6349-1B3B-104E5DF0A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C79F-BD44-686E-E457-D338FEC6E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449F9-99A2-8692-54A8-A4E6A36EF4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59A111-514D-1AC8-C802-522F94FAAB99}"/>
              </a:ext>
            </a:extLst>
          </p:cNvPr>
          <p:cNvSpPr>
            <a:spLocks noGrp="1"/>
          </p:cNvSpPr>
          <p:nvPr>
            <p:ph type="sldNum" sz="quarter" idx="5"/>
          </p:nvPr>
        </p:nvSpPr>
        <p:spPr/>
        <p:txBody>
          <a:bodyPr/>
          <a:lstStyle/>
          <a:p>
            <a:fld id="{BFDD6F49-EBB7-4CCF-97A8-E526BB28BB69}" type="slidenum">
              <a:rPr lang="en-US" smtClean="0"/>
              <a:t>21</a:t>
            </a:fld>
            <a:endParaRPr lang="en-US" dirty="0"/>
          </a:p>
        </p:txBody>
      </p:sp>
    </p:spTree>
    <p:extLst>
      <p:ext uri="{BB962C8B-B14F-4D97-AF65-F5344CB8AC3E}">
        <p14:creationId xmlns:p14="http://schemas.microsoft.com/office/powerpoint/2010/main" val="2499252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04754-20D2-36BC-DBF5-4FD514C7A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853A4-30D6-83FD-F2AA-0D0B6EF31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500A5-79E7-617F-C6E9-2D2892D1D2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B26F63-7AF7-6112-FCDC-6B5422FB3DCF}"/>
              </a:ext>
            </a:extLst>
          </p:cNvPr>
          <p:cNvSpPr>
            <a:spLocks noGrp="1"/>
          </p:cNvSpPr>
          <p:nvPr>
            <p:ph type="sldNum" sz="quarter" idx="5"/>
          </p:nvPr>
        </p:nvSpPr>
        <p:spPr/>
        <p:txBody>
          <a:bodyPr/>
          <a:lstStyle/>
          <a:p>
            <a:fld id="{BFDD6F49-EBB7-4CCF-97A8-E526BB28BB69}" type="slidenum">
              <a:rPr lang="en-US" smtClean="0"/>
              <a:t>22</a:t>
            </a:fld>
            <a:endParaRPr lang="en-US" dirty="0"/>
          </a:p>
        </p:txBody>
      </p:sp>
    </p:spTree>
    <p:extLst>
      <p:ext uri="{BB962C8B-B14F-4D97-AF65-F5344CB8AC3E}">
        <p14:creationId xmlns:p14="http://schemas.microsoft.com/office/powerpoint/2010/main" val="218563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23</a:t>
            </a:fld>
            <a:endParaRPr lang="en-US" dirty="0"/>
          </a:p>
        </p:txBody>
      </p:sp>
    </p:spTree>
    <p:extLst>
      <p:ext uri="{BB962C8B-B14F-4D97-AF65-F5344CB8AC3E}">
        <p14:creationId xmlns:p14="http://schemas.microsoft.com/office/powerpoint/2010/main" val="4087750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25</a:t>
            </a:fld>
            <a:endParaRPr lang="en-US" dirty="0"/>
          </a:p>
        </p:txBody>
      </p:sp>
    </p:spTree>
    <p:extLst>
      <p:ext uri="{BB962C8B-B14F-4D97-AF65-F5344CB8AC3E}">
        <p14:creationId xmlns:p14="http://schemas.microsoft.com/office/powerpoint/2010/main" val="356528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8E636-1526-3999-CB16-DBBAE18AF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85C70-C184-AA0D-DABD-031E0ED55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19C69-119A-0246-7D86-2CAEC43ACB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51BB1-656B-76F2-212B-C87D219A1B0B}"/>
              </a:ext>
            </a:extLst>
          </p:cNvPr>
          <p:cNvSpPr>
            <a:spLocks noGrp="1"/>
          </p:cNvSpPr>
          <p:nvPr>
            <p:ph type="sldNum" sz="quarter" idx="5"/>
          </p:nvPr>
        </p:nvSpPr>
        <p:spPr/>
        <p:txBody>
          <a:bodyPr/>
          <a:lstStyle/>
          <a:p>
            <a:fld id="{BFDD6F49-EBB7-4CCF-97A8-E526BB28BB69}" type="slidenum">
              <a:rPr lang="en-US" smtClean="0"/>
              <a:t>27</a:t>
            </a:fld>
            <a:endParaRPr lang="en-US" dirty="0"/>
          </a:p>
        </p:txBody>
      </p:sp>
    </p:spTree>
    <p:extLst>
      <p:ext uri="{BB962C8B-B14F-4D97-AF65-F5344CB8AC3E}">
        <p14:creationId xmlns:p14="http://schemas.microsoft.com/office/powerpoint/2010/main" val="3999631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28</a:t>
            </a:fld>
            <a:endParaRPr lang="en-US" dirty="0"/>
          </a:p>
        </p:txBody>
      </p:sp>
    </p:spTree>
    <p:extLst>
      <p:ext uri="{BB962C8B-B14F-4D97-AF65-F5344CB8AC3E}">
        <p14:creationId xmlns:p14="http://schemas.microsoft.com/office/powerpoint/2010/main" val="137724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88BBC-1471-1BB3-F4DA-9AA4FF746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E1AA3-F796-221A-C8F7-FA5F4317B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35491-3EAF-EA2E-8F36-475DA5B582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69F71D-1390-CBC1-76A8-8CB034291816}"/>
              </a:ext>
            </a:extLst>
          </p:cNvPr>
          <p:cNvSpPr>
            <a:spLocks noGrp="1"/>
          </p:cNvSpPr>
          <p:nvPr>
            <p:ph type="sldNum" sz="quarter" idx="5"/>
          </p:nvPr>
        </p:nvSpPr>
        <p:spPr/>
        <p:txBody>
          <a:bodyPr/>
          <a:lstStyle/>
          <a:p>
            <a:fld id="{BFDD6F49-EBB7-4CCF-97A8-E526BB28BB69}" type="slidenum">
              <a:rPr lang="en-US" smtClean="0"/>
              <a:t>29</a:t>
            </a:fld>
            <a:endParaRPr lang="en-US" dirty="0"/>
          </a:p>
        </p:txBody>
      </p:sp>
    </p:spTree>
    <p:extLst>
      <p:ext uri="{BB962C8B-B14F-4D97-AF65-F5344CB8AC3E}">
        <p14:creationId xmlns:p14="http://schemas.microsoft.com/office/powerpoint/2010/main" val="504075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30</a:t>
            </a:fld>
            <a:endParaRPr lang="en-US" dirty="0"/>
          </a:p>
        </p:txBody>
      </p:sp>
    </p:spTree>
    <p:extLst>
      <p:ext uri="{BB962C8B-B14F-4D97-AF65-F5344CB8AC3E}">
        <p14:creationId xmlns:p14="http://schemas.microsoft.com/office/powerpoint/2010/main" val="951258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D690-F926-269C-B7D2-047EC94BC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19F2B-4783-9DA7-D2C4-581F0EF2E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67C38-C253-0EFE-E181-2D1F621DBE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BE1117-996A-506E-9C18-54A76B1C8DEB}"/>
              </a:ext>
            </a:extLst>
          </p:cNvPr>
          <p:cNvSpPr>
            <a:spLocks noGrp="1"/>
          </p:cNvSpPr>
          <p:nvPr>
            <p:ph type="sldNum" sz="quarter" idx="5"/>
          </p:nvPr>
        </p:nvSpPr>
        <p:spPr/>
        <p:txBody>
          <a:bodyPr/>
          <a:lstStyle/>
          <a:p>
            <a:fld id="{BFDD6F49-EBB7-4CCF-97A8-E526BB28BB69}" type="slidenum">
              <a:rPr lang="en-US" smtClean="0"/>
              <a:t>32</a:t>
            </a:fld>
            <a:endParaRPr lang="en-US" dirty="0"/>
          </a:p>
        </p:txBody>
      </p:sp>
    </p:spTree>
    <p:extLst>
      <p:ext uri="{BB962C8B-B14F-4D97-AF65-F5344CB8AC3E}">
        <p14:creationId xmlns:p14="http://schemas.microsoft.com/office/powerpoint/2010/main" val="403361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1795047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35</a:t>
            </a:fld>
            <a:endParaRPr lang="en-US" dirty="0"/>
          </a:p>
        </p:txBody>
      </p:sp>
    </p:spTree>
    <p:extLst>
      <p:ext uri="{BB962C8B-B14F-4D97-AF65-F5344CB8AC3E}">
        <p14:creationId xmlns:p14="http://schemas.microsoft.com/office/powerpoint/2010/main" val="4281285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38</a:t>
            </a:fld>
            <a:endParaRPr lang="en-US" dirty="0"/>
          </a:p>
        </p:txBody>
      </p:sp>
    </p:spTree>
    <p:extLst>
      <p:ext uri="{BB962C8B-B14F-4D97-AF65-F5344CB8AC3E}">
        <p14:creationId xmlns:p14="http://schemas.microsoft.com/office/powerpoint/2010/main" val="336183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45</a:t>
            </a:fld>
            <a:endParaRPr lang="en-US" dirty="0"/>
          </a:p>
        </p:txBody>
      </p:sp>
    </p:spTree>
    <p:extLst>
      <p:ext uri="{BB962C8B-B14F-4D97-AF65-F5344CB8AC3E}">
        <p14:creationId xmlns:p14="http://schemas.microsoft.com/office/powerpoint/2010/main" val="819258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52</a:t>
            </a:fld>
            <a:endParaRPr lang="en-US" dirty="0"/>
          </a:p>
        </p:txBody>
      </p:sp>
    </p:spTree>
    <p:extLst>
      <p:ext uri="{BB962C8B-B14F-4D97-AF65-F5344CB8AC3E}">
        <p14:creationId xmlns:p14="http://schemas.microsoft.com/office/powerpoint/2010/main" val="17189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58</a:t>
            </a:fld>
            <a:endParaRPr lang="en-US" dirty="0"/>
          </a:p>
        </p:txBody>
      </p:sp>
    </p:spTree>
    <p:extLst>
      <p:ext uri="{BB962C8B-B14F-4D97-AF65-F5344CB8AC3E}">
        <p14:creationId xmlns:p14="http://schemas.microsoft.com/office/powerpoint/2010/main" val="26178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68</a:t>
            </a:fld>
            <a:endParaRPr lang="en-US" dirty="0"/>
          </a:p>
        </p:txBody>
      </p:sp>
    </p:spTree>
    <p:extLst>
      <p:ext uri="{BB962C8B-B14F-4D97-AF65-F5344CB8AC3E}">
        <p14:creationId xmlns:p14="http://schemas.microsoft.com/office/powerpoint/2010/main" val="4136219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74</a:t>
            </a:fld>
            <a:endParaRPr lang="en-US" dirty="0"/>
          </a:p>
        </p:txBody>
      </p:sp>
    </p:spTree>
    <p:extLst>
      <p:ext uri="{BB962C8B-B14F-4D97-AF65-F5344CB8AC3E}">
        <p14:creationId xmlns:p14="http://schemas.microsoft.com/office/powerpoint/2010/main" val="2808784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23AF9-82C3-8E0E-2BDD-79B4A4066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B69F1-631E-C4C3-BF39-EB52F0711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8881A-EBAD-9B70-6791-54BC46043F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8D1274-91CA-9632-C3A1-FEDB4F0CF9E2}"/>
              </a:ext>
            </a:extLst>
          </p:cNvPr>
          <p:cNvSpPr>
            <a:spLocks noGrp="1"/>
          </p:cNvSpPr>
          <p:nvPr>
            <p:ph type="sldNum" sz="quarter" idx="5"/>
          </p:nvPr>
        </p:nvSpPr>
        <p:spPr/>
        <p:txBody>
          <a:bodyPr/>
          <a:lstStyle/>
          <a:p>
            <a:fld id="{BFDD6F49-EBB7-4CCF-97A8-E526BB28BB69}" type="slidenum">
              <a:rPr lang="en-US" smtClean="0"/>
              <a:t>75</a:t>
            </a:fld>
            <a:endParaRPr lang="en-US" dirty="0"/>
          </a:p>
        </p:txBody>
      </p:sp>
    </p:spTree>
    <p:extLst>
      <p:ext uri="{BB962C8B-B14F-4D97-AF65-F5344CB8AC3E}">
        <p14:creationId xmlns:p14="http://schemas.microsoft.com/office/powerpoint/2010/main" val="67614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235374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28983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189972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14</a:t>
            </a:fld>
            <a:endParaRPr lang="en-US" dirty="0"/>
          </a:p>
        </p:txBody>
      </p:sp>
    </p:spTree>
    <p:extLst>
      <p:ext uri="{BB962C8B-B14F-4D97-AF65-F5344CB8AC3E}">
        <p14:creationId xmlns:p14="http://schemas.microsoft.com/office/powerpoint/2010/main" val="5240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16</a:t>
            </a:fld>
            <a:endParaRPr lang="en-US" dirty="0"/>
          </a:p>
        </p:txBody>
      </p:sp>
    </p:spTree>
    <p:extLst>
      <p:ext uri="{BB962C8B-B14F-4D97-AF65-F5344CB8AC3E}">
        <p14:creationId xmlns:p14="http://schemas.microsoft.com/office/powerpoint/2010/main" val="266177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37451-E807-1823-44D9-FF4C501FB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89B09-FE2C-583E-EEC0-BD91B26BC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A5FC9-64F5-B100-3797-CEC56E787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A25B9F-77EE-F0CE-DEB7-3EBC647278FB}"/>
              </a:ext>
            </a:extLst>
          </p:cNvPr>
          <p:cNvSpPr>
            <a:spLocks noGrp="1"/>
          </p:cNvSpPr>
          <p:nvPr>
            <p:ph type="sldNum" sz="quarter" idx="5"/>
          </p:nvPr>
        </p:nvSpPr>
        <p:spPr/>
        <p:txBody>
          <a:bodyPr/>
          <a:lstStyle/>
          <a:p>
            <a:fld id="{BFDD6F49-EBB7-4CCF-97A8-E526BB28BB69}" type="slidenum">
              <a:rPr lang="en-US" smtClean="0"/>
              <a:t>18</a:t>
            </a:fld>
            <a:endParaRPr lang="en-US" dirty="0"/>
          </a:p>
        </p:txBody>
      </p:sp>
    </p:spTree>
    <p:extLst>
      <p:ext uri="{BB962C8B-B14F-4D97-AF65-F5344CB8AC3E}">
        <p14:creationId xmlns:p14="http://schemas.microsoft.com/office/powerpoint/2010/main" val="357542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7280-C12A-CE1C-9BEE-507B2304B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1448D-304F-FC05-AD40-838E4E457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0CCCA-B3C4-F347-2717-7D938FCE39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2B5187-9494-25B1-C009-4DA0FD3349B6}"/>
              </a:ext>
            </a:extLst>
          </p:cNvPr>
          <p:cNvSpPr>
            <a:spLocks noGrp="1"/>
          </p:cNvSpPr>
          <p:nvPr>
            <p:ph type="sldNum" sz="quarter" idx="5"/>
          </p:nvPr>
        </p:nvSpPr>
        <p:spPr/>
        <p:txBody>
          <a:bodyPr/>
          <a:lstStyle/>
          <a:p>
            <a:fld id="{BFDD6F49-EBB7-4CCF-97A8-E526BB28BB69}" type="slidenum">
              <a:rPr lang="en-US" smtClean="0"/>
              <a:t>19</a:t>
            </a:fld>
            <a:endParaRPr lang="en-US" dirty="0"/>
          </a:p>
        </p:txBody>
      </p:sp>
    </p:spTree>
    <p:extLst>
      <p:ext uri="{BB962C8B-B14F-4D97-AF65-F5344CB8AC3E}">
        <p14:creationId xmlns:p14="http://schemas.microsoft.com/office/powerpoint/2010/main" val="3920545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6/1/2026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393522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6/1/2026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7126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6/1/2026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819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6/1/2026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132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78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82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658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6/1/2026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84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77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6/1/2026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89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6/1/2026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82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6/1/2026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8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19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2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942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6/1/2026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7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23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64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6/1/2026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716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6465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52566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12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82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26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5137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6/1/2026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211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6/1/2026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6/1/2026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6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6/1/2026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066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6/1/2026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4529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6/1/2026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76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6/1/2026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36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6/1/2026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96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6/1/2026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97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6/1/2026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7118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6/1/2026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318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6/1/2026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90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6/1/2026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54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6/1/2026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81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6/1/2026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9727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6/1/2026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06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6/1/2026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875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847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6/1/2026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632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6/1/2026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21242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6/1/2026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75364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6/1/2026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6/1/2026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869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6/1/2026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747546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77"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8" r:id="rId52"/>
    <p:sldLayoutId id="2147483879" r:id="rId53"/>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xml"/><Relationship Id="rId1" Type="http://schemas.openxmlformats.org/officeDocument/2006/relationships/slideLayout" Target="../slideLayouts/slideLayout41.xml"/><Relationship Id="rId5" Type="http://schemas.openxmlformats.org/officeDocument/2006/relationships/image" Target="../media/image23.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930708" y="2801929"/>
            <a:ext cx="8686801" cy="2565902"/>
          </a:xfrm>
        </p:spPr>
        <p:txBody>
          <a:bodyPr>
            <a:normAutofit/>
          </a:bodyPr>
          <a:lstStyle/>
          <a:p>
            <a:r>
              <a:rPr lang="en-US" sz="4800" i="1" dirty="0"/>
              <a:t>Creating and using</a:t>
            </a:r>
            <a:br>
              <a:rPr lang="en-US" sz="4800" i="1" dirty="0"/>
            </a:br>
            <a:r>
              <a:rPr lang="en-US" sz="4800" i="1" dirty="0"/>
              <a:t>Custom AI Assistants</a:t>
            </a:r>
            <a:br>
              <a:rPr lang="en-US" sz="4800" i="1" dirty="0"/>
            </a:br>
            <a:r>
              <a:rPr lang="en-US" sz="4800" i="1" dirty="0"/>
              <a:t>for law professors</a:t>
            </a:r>
            <a:endParaRPr lang="en-US" sz="4800" dirty="0"/>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1358969" y="1490169"/>
            <a:ext cx="3689549" cy="547908"/>
          </a:xfrm>
        </p:spPr>
        <p:txBody>
          <a:bodyPr>
            <a:noAutofit/>
          </a:bodyPr>
          <a:lstStyle/>
          <a:p>
            <a:r>
              <a:rPr lang="en-US" b="1" dirty="0"/>
              <a:t>Presented by Ben L. Fernandez</a:t>
            </a:r>
          </a:p>
          <a:p>
            <a:r>
              <a:rPr lang="en-US" b="1" dirty="0"/>
              <a:t>Levin College of Law</a:t>
            </a:r>
          </a:p>
        </p:txBody>
      </p:sp>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6563E-71B2-4338-7A74-8C14636F23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81FE6-2E2A-3F42-DBA9-C2B7ABB464BF}"/>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5" name="TextBox 4">
            <a:extLst>
              <a:ext uri="{FF2B5EF4-FFF2-40B4-BE49-F238E27FC236}">
                <a16:creationId xmlns:a16="http://schemas.microsoft.com/office/drawing/2014/main" id="{B74B8822-5A3B-4728-894D-CA3F8E01444A}"/>
              </a:ext>
            </a:extLst>
          </p:cNvPr>
          <p:cNvSpPr txBox="1"/>
          <p:nvPr/>
        </p:nvSpPr>
        <p:spPr>
          <a:xfrm>
            <a:off x="744506" y="777240"/>
            <a:ext cx="10858500" cy="5301580"/>
          </a:xfrm>
          <a:prstGeom prst="rect">
            <a:avLst/>
          </a:prstGeom>
          <a:noFill/>
        </p:spPr>
        <p:txBody>
          <a:bodyPr wrap="square">
            <a:spAutoFit/>
          </a:bodyPr>
          <a:lstStyle/>
          <a:p>
            <a:pPr lvl="0">
              <a:lnSpc>
                <a:spcPct val="80000"/>
              </a:lnSpc>
              <a:spcBef>
                <a:spcPts val="1000"/>
              </a:spcBef>
              <a:defRPr/>
            </a:pPr>
            <a:r>
              <a:rPr lang="en-US" sz="4800" cap="all" dirty="0">
                <a:solidFill>
                  <a:prstClr val="black"/>
                </a:solidFill>
                <a:latin typeface="Lora"/>
              </a:rPr>
              <a:t>Meaning is captured by vector parameters (dimensions, magnitude and direction)</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3600" cap="all" dirty="0">
              <a:solidFill>
                <a:prstClr val="black"/>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rgbClr val="FF0000"/>
                </a:solidFill>
                <a:effectLst/>
                <a:uLnTx/>
                <a:uFillTx/>
                <a:latin typeface="Lora"/>
                <a:ea typeface="+mj-ea"/>
                <a:cs typeface="+mj-cs"/>
              </a:rPr>
              <a:t>                      [.14]</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3600" cap="all" dirty="0">
                <a:solidFill>
                  <a:srgbClr val="FF0000"/>
                </a:solidFill>
                <a:latin typeface="Lora"/>
                <a:ea typeface="+mj-ea"/>
                <a:cs typeface="+mj-cs"/>
              </a:rPr>
              <a:t>                      [.35]</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rgbClr val="FF0000"/>
                </a:solidFill>
                <a:effectLst/>
                <a:uLnTx/>
                <a:uFillTx/>
                <a:latin typeface="Lora"/>
                <a:ea typeface="+mj-ea"/>
                <a:cs typeface="+mj-cs"/>
              </a:rPr>
              <a:t>                      [.77]</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3600" cap="all" dirty="0">
                <a:solidFill>
                  <a:srgbClr val="FF0000"/>
                </a:solidFill>
                <a:latin typeface="Lora"/>
                <a:ea typeface="+mj-ea"/>
                <a:cs typeface="+mj-cs"/>
              </a:rPr>
              <a:t>                      [.10]</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rgbClr val="FF0000"/>
                </a:solidFill>
                <a:effectLst/>
                <a:uLnTx/>
                <a:uFillTx/>
                <a:latin typeface="Lora"/>
                <a:ea typeface="+mj-ea"/>
                <a:cs typeface="+mj-cs"/>
              </a:rPr>
              <a:t>                      [.03] </a:t>
            </a:r>
          </a:p>
        </p:txBody>
      </p:sp>
      <p:cxnSp>
        <p:nvCxnSpPr>
          <p:cNvPr id="23" name="Straight Arrow Connector 22">
            <a:extLst>
              <a:ext uri="{FF2B5EF4-FFF2-40B4-BE49-F238E27FC236}">
                <a16:creationId xmlns:a16="http://schemas.microsoft.com/office/drawing/2014/main" id="{377DFCFE-7B28-C225-DD60-A791C82895F3}"/>
              </a:ext>
            </a:extLst>
          </p:cNvPr>
          <p:cNvCxnSpPr>
            <a:cxnSpLocks/>
          </p:cNvCxnSpPr>
          <p:nvPr/>
        </p:nvCxnSpPr>
        <p:spPr>
          <a:xfrm>
            <a:off x="4766310" y="3509010"/>
            <a:ext cx="3657600" cy="1152506"/>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9237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284D7-620F-2BE5-E5F7-5DF2056512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7B85B-CB54-668A-AE75-6D90E261E5AA}"/>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5" name="TextBox 4">
            <a:extLst>
              <a:ext uri="{FF2B5EF4-FFF2-40B4-BE49-F238E27FC236}">
                <a16:creationId xmlns:a16="http://schemas.microsoft.com/office/drawing/2014/main" id="{508DBBD1-8EFC-06D8-004F-BF63A4AE162E}"/>
              </a:ext>
            </a:extLst>
          </p:cNvPr>
          <p:cNvSpPr txBox="1"/>
          <p:nvPr/>
        </p:nvSpPr>
        <p:spPr>
          <a:xfrm>
            <a:off x="744506" y="777240"/>
            <a:ext cx="10858500" cy="5151218"/>
          </a:xfrm>
          <a:prstGeom prst="rect">
            <a:avLst/>
          </a:prstGeom>
          <a:noFill/>
        </p:spPr>
        <p:txBody>
          <a:bodyPr wrap="square">
            <a:spAutoFit/>
          </a:bodyPr>
          <a:lstStyle/>
          <a:p>
            <a:pPr lvl="0">
              <a:lnSpc>
                <a:spcPct val="80000"/>
              </a:lnSpc>
              <a:spcBef>
                <a:spcPts val="1000"/>
              </a:spcBef>
              <a:defRPr/>
            </a:pPr>
            <a:r>
              <a:rPr lang="en-US" sz="4800" cap="all" dirty="0">
                <a:solidFill>
                  <a:prstClr val="black"/>
                </a:solidFill>
                <a:latin typeface="Lora"/>
              </a:rPr>
              <a:t>The embeddings then capture the meaning of the words in context </a:t>
            </a:r>
            <a:r>
              <a:rPr lang="en-US" sz="3600" cap="all" dirty="0">
                <a:solidFill>
                  <a:prstClr val="black"/>
                </a:solidFill>
                <a:latin typeface="Lora"/>
              </a:rPr>
              <a:t>(</a:t>
            </a:r>
            <a:r>
              <a:rPr lang="en-US" sz="3600" dirty="0">
                <a:solidFill>
                  <a:prstClr val="black"/>
                </a:solidFill>
                <a:latin typeface="Lora"/>
              </a:rPr>
              <a:t>The attention mechanism)</a:t>
            </a:r>
            <a:endParaRPr lang="en-US" sz="3600" cap="all" dirty="0">
              <a:solidFill>
                <a:prstClr val="black"/>
              </a:solidFill>
              <a:latin typeface="Lora"/>
            </a:endParaRPr>
          </a:p>
          <a:p>
            <a:pPr lvl="0">
              <a:lnSpc>
                <a:spcPct val="80000"/>
              </a:lnSpc>
              <a:spcBef>
                <a:spcPts val="1000"/>
              </a:spcBef>
              <a:defRPr/>
            </a:pPr>
            <a:endParaRPr lang="en-US" sz="4800" cap="all" dirty="0">
              <a:solidFill>
                <a:prstClr val="black"/>
              </a:solidFill>
              <a:latin typeface="Lora"/>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3600" dirty="0">
                <a:solidFill>
                  <a:srgbClr val="FF0000"/>
                </a:solidFill>
                <a:latin typeface="Lora"/>
                <a:ea typeface="+mj-ea"/>
                <a:cs typeface="+mj-cs"/>
              </a:rPr>
              <a:t>According to Anne Enquist’s article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rgbClr val="FF0000"/>
                </a:solidFill>
                <a:effectLst/>
                <a:uLnTx/>
                <a:uFillTx/>
                <a:latin typeface="Lora"/>
                <a:ea typeface="+mj-ea"/>
                <a:cs typeface="+mj-cs"/>
              </a:rPr>
              <a:t>[11439, 311, 29026, 2998, 56409, 753, 4652, 2355]</a:t>
            </a:r>
            <a:endParaRPr lang="en-US" sz="3600" cap="all" dirty="0">
              <a:solidFill>
                <a:srgbClr val="FF0000"/>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prstClr val="black"/>
                </a:solidFill>
                <a:effectLst/>
                <a:uLnTx/>
                <a:uFillTx/>
                <a:latin typeface="Lora"/>
                <a:ea typeface="+mj-ea"/>
                <a:cs typeface="+mj-cs"/>
              </a:rPr>
              <a:t>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2400" b="0" i="0" u="none" strike="noStrike" kern="1200" spc="0" normalizeH="0" noProof="0" dirty="0">
              <a:ln>
                <a:noFill/>
              </a:ln>
              <a:solidFill>
                <a:prstClr val="black"/>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0" u="none" strike="noStrike" kern="1200" spc="0" normalizeH="0" noProof="0" dirty="0" err="1">
                <a:ln>
                  <a:noFill/>
                </a:ln>
                <a:solidFill>
                  <a:prstClr val="black"/>
                </a:solidFill>
                <a:effectLst/>
                <a:uLnTx/>
                <a:uFillTx/>
                <a:latin typeface="Lora"/>
                <a:ea typeface="+mj-ea"/>
                <a:cs typeface="+mj-cs"/>
              </a:rPr>
              <a:t>E.g</a:t>
            </a:r>
            <a:r>
              <a:rPr lang="en-US" sz="2400" dirty="0">
                <a:solidFill>
                  <a:prstClr val="black"/>
                </a:solidFill>
                <a:latin typeface="Lora"/>
                <a:ea typeface="+mj-ea"/>
                <a:cs typeface="+mj-cs"/>
              </a:rPr>
              <a:t>., “article” vector dimensions are updated to refer to Enquist’s article.</a:t>
            </a:r>
            <a:endParaRPr kumimoji="0" lang="en-US" sz="2400" b="0" i="0" u="none" strike="noStrike" kern="1200" spc="0" normalizeH="0" noProof="0" dirty="0">
              <a:ln>
                <a:noFill/>
              </a:ln>
              <a:solidFill>
                <a:prstClr val="black"/>
              </a:solidFill>
              <a:effectLst/>
              <a:uLnTx/>
              <a:uFillTx/>
              <a:latin typeface="Lora"/>
              <a:ea typeface="+mj-ea"/>
              <a:cs typeface="+mj-cs"/>
            </a:endParaRPr>
          </a:p>
        </p:txBody>
      </p:sp>
      <p:cxnSp>
        <p:nvCxnSpPr>
          <p:cNvPr id="9" name="Straight Arrow Connector 8">
            <a:extLst>
              <a:ext uri="{FF2B5EF4-FFF2-40B4-BE49-F238E27FC236}">
                <a16:creationId xmlns:a16="http://schemas.microsoft.com/office/drawing/2014/main" id="{BD86001D-B309-672E-6852-7835BFC8E304}"/>
              </a:ext>
            </a:extLst>
          </p:cNvPr>
          <p:cNvCxnSpPr/>
          <p:nvPr/>
        </p:nvCxnSpPr>
        <p:spPr>
          <a:xfrm flipV="1">
            <a:off x="942318" y="4686561"/>
            <a:ext cx="781396" cy="498763"/>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3CE5F62-79E6-7B72-4771-DAD6D3E54D42}"/>
              </a:ext>
            </a:extLst>
          </p:cNvPr>
          <p:cNvCxnSpPr>
            <a:cxnSpLocks/>
          </p:cNvCxnSpPr>
          <p:nvPr/>
        </p:nvCxnSpPr>
        <p:spPr>
          <a:xfrm flipV="1">
            <a:off x="2442870" y="4662393"/>
            <a:ext cx="195349" cy="587279"/>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71BE9739-0AAF-51C9-4329-503C6341C196}"/>
              </a:ext>
            </a:extLst>
          </p:cNvPr>
          <p:cNvCxnSpPr>
            <a:cxnSpLocks/>
          </p:cNvCxnSpPr>
          <p:nvPr/>
        </p:nvCxnSpPr>
        <p:spPr>
          <a:xfrm>
            <a:off x="3749835" y="4703264"/>
            <a:ext cx="479265" cy="546408"/>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D78535E4-7428-3DCB-96AA-A009D2BA67A9}"/>
              </a:ext>
            </a:extLst>
          </p:cNvPr>
          <p:cNvCxnSpPr>
            <a:cxnSpLocks/>
          </p:cNvCxnSpPr>
          <p:nvPr/>
        </p:nvCxnSpPr>
        <p:spPr>
          <a:xfrm flipV="1">
            <a:off x="5147445" y="4681619"/>
            <a:ext cx="93138" cy="249382"/>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4D9AFDB0-B40D-14CD-7262-1E4DDF05C0CB}"/>
              </a:ext>
            </a:extLst>
          </p:cNvPr>
          <p:cNvCxnSpPr>
            <a:cxnSpLocks/>
          </p:cNvCxnSpPr>
          <p:nvPr/>
        </p:nvCxnSpPr>
        <p:spPr>
          <a:xfrm flipH="1" flipV="1">
            <a:off x="6325085" y="4762408"/>
            <a:ext cx="614310" cy="170414"/>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43ABE42C-BAF0-07A9-5300-AD38A7253E92}"/>
              </a:ext>
            </a:extLst>
          </p:cNvPr>
          <p:cNvCxnSpPr>
            <a:cxnSpLocks/>
          </p:cNvCxnSpPr>
          <p:nvPr/>
        </p:nvCxnSpPr>
        <p:spPr>
          <a:xfrm flipV="1">
            <a:off x="7629264" y="4956032"/>
            <a:ext cx="667275" cy="85207"/>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 name="Straight Arrow Connector 1">
            <a:extLst>
              <a:ext uri="{FF2B5EF4-FFF2-40B4-BE49-F238E27FC236}">
                <a16:creationId xmlns:a16="http://schemas.microsoft.com/office/drawing/2014/main" id="{4981DBD9-C58B-4D25-DF72-145CF14FC8AA}"/>
              </a:ext>
            </a:extLst>
          </p:cNvPr>
          <p:cNvCxnSpPr>
            <a:cxnSpLocks/>
          </p:cNvCxnSpPr>
          <p:nvPr/>
        </p:nvCxnSpPr>
        <p:spPr>
          <a:xfrm flipH="1" flipV="1">
            <a:off x="8553329" y="4598045"/>
            <a:ext cx="618538" cy="627989"/>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5CA9CB06-A093-4ACC-706B-78EDCEBBE713}"/>
              </a:ext>
            </a:extLst>
          </p:cNvPr>
          <p:cNvCxnSpPr>
            <a:cxnSpLocks/>
          </p:cNvCxnSpPr>
          <p:nvPr/>
        </p:nvCxnSpPr>
        <p:spPr>
          <a:xfrm>
            <a:off x="9887366" y="4947203"/>
            <a:ext cx="513687" cy="278831"/>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BA5DC987-B294-3527-FDC0-FE519F06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684" y="2646284"/>
            <a:ext cx="2133115" cy="782716"/>
          </a:xfrm>
          <a:prstGeom prst="rect">
            <a:avLst/>
          </a:prstGeom>
          <a:ln>
            <a:solidFill>
              <a:srgbClr val="00B0F0"/>
            </a:solidFill>
          </a:ln>
        </p:spPr>
      </p:pic>
    </p:spTree>
    <p:extLst>
      <p:ext uri="{BB962C8B-B14F-4D97-AF65-F5344CB8AC3E}">
        <p14:creationId xmlns:p14="http://schemas.microsoft.com/office/powerpoint/2010/main" val="130564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87CCC-F256-E987-5B41-D32D56C11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0E85C-FC06-507F-05E6-AB3DF06E1C55}"/>
              </a:ext>
            </a:extLst>
          </p:cNvPr>
          <p:cNvSpPr>
            <a:spLocks noGrp="1"/>
          </p:cNvSpPr>
          <p:nvPr>
            <p:ph type="ctrTitle"/>
          </p:nvPr>
        </p:nvSpPr>
        <p:spPr>
          <a:xfrm>
            <a:off x="1361902" y="997527"/>
            <a:ext cx="9966960" cy="3630384"/>
          </a:xfrm>
        </p:spPr>
        <p:txBody>
          <a:bodyPr/>
          <a:lstStyle/>
          <a:p>
            <a:pPr algn="ctr"/>
            <a:br>
              <a:rPr lang="en-US" sz="9600" dirty="0"/>
            </a:br>
            <a:r>
              <a:rPr lang="en-US" sz="9600" dirty="0"/>
              <a:t>Transformer</a:t>
            </a:r>
            <a:br>
              <a:rPr lang="en-US" sz="9600" dirty="0"/>
            </a:br>
            <a:r>
              <a:rPr lang="en-US" sz="4800" dirty="0"/>
              <a:t>Attention mechanism</a:t>
            </a:r>
            <a:br>
              <a:rPr lang="en-US" sz="4800" dirty="0"/>
            </a:br>
            <a:r>
              <a:rPr lang="en-US" sz="4800" dirty="0"/>
              <a:t>Multilayer perceptron /</a:t>
            </a:r>
            <a:br>
              <a:rPr lang="en-US" sz="4800" dirty="0"/>
            </a:br>
            <a:r>
              <a:rPr lang="en-US" sz="4800" dirty="0"/>
              <a:t>Feed Forward Neural Network</a:t>
            </a:r>
            <a:endParaRPr lang="en-US" sz="9600" dirty="0"/>
          </a:p>
        </p:txBody>
      </p:sp>
    </p:spTree>
    <p:extLst>
      <p:ext uri="{BB962C8B-B14F-4D97-AF65-F5344CB8AC3E}">
        <p14:creationId xmlns:p14="http://schemas.microsoft.com/office/powerpoint/2010/main" val="119194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D336-FCE7-7070-BECA-83EA7588B9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C0A4B1-A52A-3C2E-4A32-11B05055D3D9}"/>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5" name="TextBox 4">
            <a:extLst>
              <a:ext uri="{FF2B5EF4-FFF2-40B4-BE49-F238E27FC236}">
                <a16:creationId xmlns:a16="http://schemas.microsoft.com/office/drawing/2014/main" id="{17C85981-D043-BEDE-0A38-04807EDA2E72}"/>
              </a:ext>
            </a:extLst>
          </p:cNvPr>
          <p:cNvSpPr txBox="1"/>
          <p:nvPr/>
        </p:nvSpPr>
        <p:spPr>
          <a:xfrm>
            <a:off x="571500" y="371649"/>
            <a:ext cx="10858500" cy="5875134"/>
          </a:xfrm>
          <a:prstGeom prst="rect">
            <a:avLst/>
          </a:prstGeom>
          <a:noFill/>
        </p:spPr>
        <p:txBody>
          <a:bodyPr wrap="square">
            <a:spAutoFit/>
          </a:body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4000" b="0" i="0" u="none" strike="noStrike" kern="1200" cap="all" spc="0" normalizeH="0" baseline="0" noProof="0" dirty="0">
                <a:ln>
                  <a:noFill/>
                </a:ln>
                <a:solidFill>
                  <a:prstClr val="black"/>
                </a:solidFill>
                <a:effectLst/>
                <a:uLnTx/>
                <a:uFillTx/>
                <a:latin typeface="Lora"/>
                <a:ea typeface="+mj-ea"/>
                <a:cs typeface="+mj-cs"/>
              </a:rPr>
              <a:t>GPT</a:t>
            </a:r>
            <a:r>
              <a:rPr kumimoji="0" lang="en-US" sz="4000" b="0" i="0" u="none" strike="noStrike" kern="1200" cap="none" spc="0" normalizeH="0" baseline="0" noProof="0" dirty="0">
                <a:ln>
                  <a:noFill/>
                </a:ln>
                <a:solidFill>
                  <a:prstClr val="black"/>
                </a:solidFill>
                <a:effectLst/>
                <a:uLnTx/>
                <a:uFillTx/>
                <a:latin typeface="Lora"/>
                <a:ea typeface="+mj-ea"/>
                <a:cs typeface="+mj-cs"/>
              </a:rPr>
              <a:t>s ALSO </a:t>
            </a:r>
            <a:r>
              <a:rPr kumimoji="0" lang="en-US" sz="4000" b="0" i="0" u="none" strike="noStrike" kern="1200" cap="all" spc="0" normalizeH="0" baseline="0" noProof="0" dirty="0">
                <a:ln>
                  <a:noFill/>
                </a:ln>
                <a:solidFill>
                  <a:prstClr val="black"/>
                </a:solidFill>
                <a:effectLst/>
                <a:uLnTx/>
                <a:uFillTx/>
                <a:latin typeface="Lora"/>
                <a:ea typeface="+mj-ea"/>
                <a:cs typeface="+mj-cs"/>
              </a:rPr>
              <a:t>convert USER Queries to tokens and Vector embeddings</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4000" cap="all" dirty="0">
              <a:solidFill>
                <a:prstClr val="black"/>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4000" b="0" i="0" u="none" strike="noStrike" kern="1200" cap="all" spc="0" normalizeH="0" baseline="0" noProof="0" dirty="0">
                <a:ln>
                  <a:noFill/>
                </a:ln>
                <a:solidFill>
                  <a:prstClr val="black"/>
                </a:solidFill>
                <a:effectLst/>
                <a:uLnTx/>
                <a:uFillTx/>
                <a:latin typeface="Lora"/>
                <a:ea typeface="+mj-ea"/>
                <a:cs typeface="+mj-cs"/>
              </a:rPr>
              <a:t>The embeddings capture the meaning of the words alone then in context</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600" b="0" i="0" u="none" strike="noStrike" kern="1200" cap="all" spc="0" normalizeH="0" baseline="0" noProof="0" dirty="0">
              <a:ln>
                <a:noFill/>
              </a:ln>
              <a:solidFill>
                <a:prstClr val="black"/>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200" b="0" i="0" u="none" strike="noStrike" kern="1200" spc="0" normalizeH="0" noProof="0" dirty="0">
                <a:ln>
                  <a:noFill/>
                </a:ln>
                <a:solidFill>
                  <a:prstClr val="black"/>
                </a:solidFill>
                <a:effectLst/>
                <a:uLnTx/>
                <a:uFillTx/>
                <a:latin typeface="Lora"/>
                <a:ea typeface="+mj-ea"/>
                <a:cs typeface="+mj-cs"/>
              </a:rPr>
              <a:t>Provide feedback recommended by Ann Enquist’s article on the attached paper.</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200" b="0" i="0" u="none" strike="noStrike" kern="1200" cap="all" spc="0" normalizeH="0" baseline="0" noProof="0" dirty="0">
                <a:ln>
                  <a:noFill/>
                </a:ln>
                <a:solidFill>
                  <a:prstClr val="black"/>
                </a:solidFill>
                <a:effectLst/>
                <a:uLnTx/>
                <a:uFillTx/>
                <a:latin typeface="Lora"/>
                <a:ea typeface="+mj-ea"/>
                <a:cs typeface="+mj-cs"/>
              </a:rPr>
              <a:t>[61524, 11302, 11349, 555, 9489, 2998, 56409, 753, 4652, 389, 279, 12673, 5684, 627]</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2200" b="0" i="0" u="none" strike="noStrike" kern="1200" cap="all" spc="0" normalizeH="0" baseline="0" noProof="0" dirty="0">
              <a:ln>
                <a:noFill/>
              </a:ln>
              <a:solidFill>
                <a:prstClr val="black"/>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2200" cap="all" dirty="0">
              <a:solidFill>
                <a:prstClr val="black"/>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2200" b="0" i="0" u="none" strike="noStrike" kern="1200" cap="all" spc="0" normalizeH="0" baseline="0" noProof="0" dirty="0">
              <a:ln>
                <a:noFill/>
              </a:ln>
              <a:solidFill>
                <a:prstClr val="black"/>
              </a:solidFill>
              <a:effectLst/>
              <a:uLnTx/>
              <a:uFillTx/>
              <a:latin typeface="Lora"/>
              <a:ea typeface="+mj-ea"/>
              <a:cs typeface="+mj-cs"/>
            </a:endParaRPr>
          </a:p>
        </p:txBody>
      </p:sp>
      <p:cxnSp>
        <p:nvCxnSpPr>
          <p:cNvPr id="7" name="Straight Arrow Connector 6">
            <a:extLst>
              <a:ext uri="{FF2B5EF4-FFF2-40B4-BE49-F238E27FC236}">
                <a16:creationId xmlns:a16="http://schemas.microsoft.com/office/drawing/2014/main" id="{A5638922-CAF4-5A05-B3C8-DFF2E55B0DFC}"/>
              </a:ext>
            </a:extLst>
          </p:cNvPr>
          <p:cNvCxnSpPr>
            <a:cxnSpLocks/>
          </p:cNvCxnSpPr>
          <p:nvPr/>
        </p:nvCxnSpPr>
        <p:spPr>
          <a:xfrm>
            <a:off x="4910434" y="5093186"/>
            <a:ext cx="206143" cy="2266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662E00B-BE68-B841-8619-0E392AF464A6}"/>
              </a:ext>
            </a:extLst>
          </p:cNvPr>
          <p:cNvCxnSpPr>
            <a:cxnSpLocks/>
          </p:cNvCxnSpPr>
          <p:nvPr/>
        </p:nvCxnSpPr>
        <p:spPr>
          <a:xfrm flipV="1">
            <a:off x="3371717" y="5131996"/>
            <a:ext cx="164337" cy="547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AA93170-4380-ADC8-FE92-8AAA73E41D83}"/>
              </a:ext>
            </a:extLst>
          </p:cNvPr>
          <p:cNvCxnSpPr>
            <a:cxnSpLocks/>
          </p:cNvCxnSpPr>
          <p:nvPr/>
        </p:nvCxnSpPr>
        <p:spPr>
          <a:xfrm flipV="1">
            <a:off x="1659222" y="5093186"/>
            <a:ext cx="483407" cy="297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2E78196-0DF4-328B-3F5C-5BB4499FC6A6}"/>
              </a:ext>
            </a:extLst>
          </p:cNvPr>
          <p:cNvCxnSpPr>
            <a:cxnSpLocks/>
          </p:cNvCxnSpPr>
          <p:nvPr/>
        </p:nvCxnSpPr>
        <p:spPr>
          <a:xfrm>
            <a:off x="2619704" y="5131996"/>
            <a:ext cx="252568" cy="2606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27D4023-FDB4-4EB6-A242-2DD6FC2D738D}"/>
              </a:ext>
            </a:extLst>
          </p:cNvPr>
          <p:cNvCxnSpPr>
            <a:cxnSpLocks/>
          </p:cNvCxnSpPr>
          <p:nvPr/>
        </p:nvCxnSpPr>
        <p:spPr>
          <a:xfrm>
            <a:off x="4044791" y="5058015"/>
            <a:ext cx="377812" cy="409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7B496E-40EE-567D-FB95-9568CA66208B}"/>
              </a:ext>
            </a:extLst>
          </p:cNvPr>
          <p:cNvCxnSpPr>
            <a:cxnSpLocks/>
          </p:cNvCxnSpPr>
          <p:nvPr/>
        </p:nvCxnSpPr>
        <p:spPr>
          <a:xfrm>
            <a:off x="762000" y="5039531"/>
            <a:ext cx="240500" cy="1699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5CFFAA-2755-DC76-405E-20F765891804}"/>
              </a:ext>
            </a:extLst>
          </p:cNvPr>
          <p:cNvCxnSpPr>
            <a:cxnSpLocks/>
          </p:cNvCxnSpPr>
          <p:nvPr/>
        </p:nvCxnSpPr>
        <p:spPr>
          <a:xfrm>
            <a:off x="9098941" y="5004961"/>
            <a:ext cx="501190" cy="212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B1DF2C3-1C19-617E-128C-FE7667DFD99A}"/>
              </a:ext>
            </a:extLst>
          </p:cNvPr>
          <p:cNvCxnSpPr>
            <a:cxnSpLocks/>
          </p:cNvCxnSpPr>
          <p:nvPr/>
        </p:nvCxnSpPr>
        <p:spPr>
          <a:xfrm flipV="1">
            <a:off x="9818100" y="5451648"/>
            <a:ext cx="460347" cy="896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38814C-73BD-FBDF-BBA7-E64895CDCD3C}"/>
              </a:ext>
            </a:extLst>
          </p:cNvPr>
          <p:cNvCxnSpPr>
            <a:cxnSpLocks/>
          </p:cNvCxnSpPr>
          <p:nvPr/>
        </p:nvCxnSpPr>
        <p:spPr>
          <a:xfrm>
            <a:off x="10278447" y="5224333"/>
            <a:ext cx="664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BC3CDA-6866-4769-5CD5-795605378307}"/>
              </a:ext>
            </a:extLst>
          </p:cNvPr>
          <p:cNvCxnSpPr>
            <a:cxnSpLocks/>
          </p:cNvCxnSpPr>
          <p:nvPr/>
        </p:nvCxnSpPr>
        <p:spPr>
          <a:xfrm flipV="1">
            <a:off x="6420263" y="5414046"/>
            <a:ext cx="449167" cy="1308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E2617F4-8AD8-2E01-DCB3-21A4D70F6C90}"/>
              </a:ext>
            </a:extLst>
          </p:cNvPr>
          <p:cNvCxnSpPr>
            <a:cxnSpLocks/>
          </p:cNvCxnSpPr>
          <p:nvPr/>
        </p:nvCxnSpPr>
        <p:spPr>
          <a:xfrm>
            <a:off x="5730219" y="5467100"/>
            <a:ext cx="152573" cy="741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AEAB6F9-8897-B5DB-01D1-92C769AE430D}"/>
              </a:ext>
            </a:extLst>
          </p:cNvPr>
          <p:cNvCxnSpPr>
            <a:cxnSpLocks/>
          </p:cNvCxnSpPr>
          <p:nvPr/>
        </p:nvCxnSpPr>
        <p:spPr>
          <a:xfrm flipH="1" flipV="1">
            <a:off x="6990146" y="5093186"/>
            <a:ext cx="103783" cy="148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F9A7364-DE2C-837F-706B-126F15A438DE}"/>
              </a:ext>
            </a:extLst>
          </p:cNvPr>
          <p:cNvCxnSpPr>
            <a:cxnSpLocks/>
          </p:cNvCxnSpPr>
          <p:nvPr/>
        </p:nvCxnSpPr>
        <p:spPr>
          <a:xfrm>
            <a:off x="7840748" y="5012897"/>
            <a:ext cx="377812" cy="409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1F5A1D-4703-5ABE-CB08-543CB479FDD1}"/>
              </a:ext>
            </a:extLst>
          </p:cNvPr>
          <p:cNvCxnSpPr>
            <a:cxnSpLocks/>
          </p:cNvCxnSpPr>
          <p:nvPr/>
        </p:nvCxnSpPr>
        <p:spPr>
          <a:xfrm flipH="1" flipV="1">
            <a:off x="8606963" y="5058015"/>
            <a:ext cx="48985" cy="332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10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6A08-163C-995D-1960-7CD0ACF19C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4E7CE9-0928-4490-3199-4A616F6E6BB2}"/>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2" name="TextBox 1">
            <a:extLst>
              <a:ext uri="{FF2B5EF4-FFF2-40B4-BE49-F238E27FC236}">
                <a16:creationId xmlns:a16="http://schemas.microsoft.com/office/drawing/2014/main" id="{3AC543A9-0E35-FF5A-AA0C-E01D57D9ED9C}"/>
              </a:ext>
            </a:extLst>
          </p:cNvPr>
          <p:cNvSpPr txBox="1"/>
          <p:nvPr/>
        </p:nvSpPr>
        <p:spPr>
          <a:xfrm>
            <a:off x="582930" y="788670"/>
            <a:ext cx="10858500" cy="2594685"/>
          </a:xfrm>
          <a:prstGeom prst="rect">
            <a:avLst/>
          </a:prstGeom>
          <a:noFill/>
        </p:spPr>
        <p:txBody>
          <a:bodyPr wrap="square">
            <a:spAutoFit/>
          </a:body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4800" b="0" i="0" u="none" strike="noStrike" kern="1200" cap="all" spc="0" normalizeH="0" baseline="0" noProof="0" dirty="0">
                <a:ln>
                  <a:noFill/>
                </a:ln>
                <a:solidFill>
                  <a:prstClr val="black"/>
                </a:solidFill>
                <a:effectLst/>
                <a:uLnTx/>
                <a:uFillTx/>
                <a:latin typeface="Lora"/>
                <a:ea typeface="+mj-ea"/>
                <a:cs typeface="+mj-cs"/>
              </a:rPr>
              <a:t>The transformer adds meaning from nearby training vectors to the query vectors</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4800" cap="all" dirty="0">
                <a:solidFill>
                  <a:prstClr val="black"/>
                </a:solidFill>
                <a:latin typeface="Lora"/>
                <a:ea typeface="+mj-ea"/>
                <a:cs typeface="+mj-cs"/>
              </a:rPr>
              <a:t>(</a:t>
            </a:r>
            <a:r>
              <a:rPr lang="en-US" sz="4800" dirty="0">
                <a:solidFill>
                  <a:prstClr val="black"/>
                </a:solidFill>
                <a:latin typeface="Lora"/>
                <a:ea typeface="+mj-ea"/>
                <a:cs typeface="+mj-cs"/>
              </a:rPr>
              <a:t>The multilayer perceptron)</a:t>
            </a:r>
            <a:endParaRPr kumimoji="0" lang="en-US" sz="4800" b="0" i="0" u="none" strike="noStrike" kern="1200" cap="all" spc="0" normalizeH="0" baseline="0" noProof="0" dirty="0">
              <a:ln>
                <a:noFill/>
              </a:ln>
              <a:solidFill>
                <a:prstClr val="black"/>
              </a:solidFill>
              <a:effectLst/>
              <a:uLnTx/>
              <a:uFillTx/>
              <a:latin typeface="Lora"/>
              <a:ea typeface="+mj-ea"/>
              <a:cs typeface="+mj-cs"/>
            </a:endParaRPr>
          </a:p>
        </p:txBody>
      </p:sp>
      <p:cxnSp>
        <p:nvCxnSpPr>
          <p:cNvPr id="4" name="Straight Arrow Connector 3">
            <a:extLst>
              <a:ext uri="{FF2B5EF4-FFF2-40B4-BE49-F238E27FC236}">
                <a16:creationId xmlns:a16="http://schemas.microsoft.com/office/drawing/2014/main" id="{214A38AE-80AE-FA24-BF67-7E1D5E44AC9E}"/>
              </a:ext>
            </a:extLst>
          </p:cNvPr>
          <p:cNvCxnSpPr>
            <a:cxnSpLocks/>
          </p:cNvCxnSpPr>
          <p:nvPr/>
        </p:nvCxnSpPr>
        <p:spPr>
          <a:xfrm flipH="1">
            <a:off x="6128074" y="5338510"/>
            <a:ext cx="882210" cy="1235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7B15944-71D1-55FC-51C2-C1A97CCF6DF0}"/>
              </a:ext>
            </a:extLst>
          </p:cNvPr>
          <p:cNvCxnSpPr>
            <a:cxnSpLocks/>
          </p:cNvCxnSpPr>
          <p:nvPr/>
        </p:nvCxnSpPr>
        <p:spPr>
          <a:xfrm flipH="1">
            <a:off x="5282876" y="5832395"/>
            <a:ext cx="188906" cy="3703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5C7747-DAA8-960C-8960-5DC75883E5E0}"/>
              </a:ext>
            </a:extLst>
          </p:cNvPr>
          <p:cNvCxnSpPr>
            <a:cxnSpLocks/>
          </p:cNvCxnSpPr>
          <p:nvPr/>
        </p:nvCxnSpPr>
        <p:spPr>
          <a:xfrm flipH="1" flipV="1">
            <a:off x="5828328" y="4534945"/>
            <a:ext cx="299746" cy="1265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E894A2A-7774-A7DB-1D13-D47672250295}"/>
              </a:ext>
            </a:extLst>
          </p:cNvPr>
          <p:cNvCxnSpPr>
            <a:cxnSpLocks/>
          </p:cNvCxnSpPr>
          <p:nvPr/>
        </p:nvCxnSpPr>
        <p:spPr>
          <a:xfrm>
            <a:off x="6274672" y="5793657"/>
            <a:ext cx="898664" cy="1618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EA0CD79-03D9-DE40-C0F1-1A3778FBB546}"/>
              </a:ext>
            </a:extLst>
          </p:cNvPr>
          <p:cNvCxnSpPr>
            <a:cxnSpLocks/>
          </p:cNvCxnSpPr>
          <p:nvPr/>
        </p:nvCxnSpPr>
        <p:spPr>
          <a:xfrm flipH="1" flipV="1">
            <a:off x="7340976" y="5297169"/>
            <a:ext cx="334493" cy="3035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2A4A922-176E-4057-C980-ECEFBB9B868C}"/>
              </a:ext>
            </a:extLst>
          </p:cNvPr>
          <p:cNvCxnSpPr>
            <a:cxnSpLocks/>
          </p:cNvCxnSpPr>
          <p:nvPr/>
        </p:nvCxnSpPr>
        <p:spPr>
          <a:xfrm>
            <a:off x="7918871" y="5030072"/>
            <a:ext cx="890471" cy="2670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C91EFE0-6A85-F0E6-9215-41E5E2975D6B}"/>
              </a:ext>
            </a:extLst>
          </p:cNvPr>
          <p:cNvCxnSpPr>
            <a:cxnSpLocks/>
          </p:cNvCxnSpPr>
          <p:nvPr/>
        </p:nvCxnSpPr>
        <p:spPr>
          <a:xfrm flipV="1">
            <a:off x="5362109" y="4153355"/>
            <a:ext cx="880732" cy="264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CE0C6A-D473-CDFA-6B6B-EC817C3A91BE}"/>
              </a:ext>
            </a:extLst>
          </p:cNvPr>
          <p:cNvCxnSpPr>
            <a:cxnSpLocks/>
          </p:cNvCxnSpPr>
          <p:nvPr/>
        </p:nvCxnSpPr>
        <p:spPr>
          <a:xfrm>
            <a:off x="8364106" y="5707238"/>
            <a:ext cx="46070" cy="5376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FD7FB9-3D49-C6D9-D53A-F68E78179BDE}"/>
              </a:ext>
            </a:extLst>
          </p:cNvPr>
          <p:cNvCxnSpPr>
            <a:cxnSpLocks/>
          </p:cNvCxnSpPr>
          <p:nvPr/>
        </p:nvCxnSpPr>
        <p:spPr>
          <a:xfrm>
            <a:off x="4831877" y="5092626"/>
            <a:ext cx="530232" cy="105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6649B02-5A35-5A77-6029-09B1B49D95CB}"/>
              </a:ext>
            </a:extLst>
          </p:cNvPr>
          <p:cNvCxnSpPr>
            <a:cxnSpLocks/>
          </p:cNvCxnSpPr>
          <p:nvPr/>
        </p:nvCxnSpPr>
        <p:spPr>
          <a:xfrm>
            <a:off x="7675469" y="4442190"/>
            <a:ext cx="366790" cy="496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F365C4F-391F-D5B8-BE92-E2B864478554}"/>
              </a:ext>
            </a:extLst>
          </p:cNvPr>
          <p:cNvCxnSpPr>
            <a:cxnSpLocks/>
          </p:cNvCxnSpPr>
          <p:nvPr/>
        </p:nvCxnSpPr>
        <p:spPr>
          <a:xfrm flipV="1">
            <a:off x="4758690" y="4619025"/>
            <a:ext cx="242946" cy="1054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E5B513-A170-8C59-EEA4-69BAC61AB143}"/>
              </a:ext>
            </a:extLst>
          </p:cNvPr>
          <p:cNvCxnSpPr>
            <a:cxnSpLocks/>
          </p:cNvCxnSpPr>
          <p:nvPr/>
        </p:nvCxnSpPr>
        <p:spPr>
          <a:xfrm flipH="1">
            <a:off x="6844014" y="3980293"/>
            <a:ext cx="115515" cy="10269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A8D13C1-51B5-AAEC-3B92-B638074609F4}"/>
              </a:ext>
            </a:extLst>
          </p:cNvPr>
          <p:cNvCxnSpPr>
            <a:cxnSpLocks/>
          </p:cNvCxnSpPr>
          <p:nvPr/>
        </p:nvCxnSpPr>
        <p:spPr>
          <a:xfrm>
            <a:off x="3740973" y="5406453"/>
            <a:ext cx="6257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B83E46B-E08B-32FD-32CC-B9560373BED4}"/>
              </a:ext>
            </a:extLst>
          </p:cNvPr>
          <p:cNvCxnSpPr>
            <a:cxnSpLocks/>
          </p:cNvCxnSpPr>
          <p:nvPr/>
        </p:nvCxnSpPr>
        <p:spPr>
          <a:xfrm flipH="1" flipV="1">
            <a:off x="4107190" y="4900427"/>
            <a:ext cx="705540" cy="5670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20A892-89CA-C819-0288-F43A95093059}"/>
              </a:ext>
            </a:extLst>
          </p:cNvPr>
          <p:cNvCxnSpPr>
            <a:cxnSpLocks/>
          </p:cNvCxnSpPr>
          <p:nvPr/>
        </p:nvCxnSpPr>
        <p:spPr>
          <a:xfrm>
            <a:off x="5282876" y="4429087"/>
            <a:ext cx="377812" cy="409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A5B246-E6DC-6C4D-2D44-E3C2554344DC}"/>
              </a:ext>
            </a:extLst>
          </p:cNvPr>
          <p:cNvCxnSpPr>
            <a:cxnSpLocks/>
          </p:cNvCxnSpPr>
          <p:nvPr/>
        </p:nvCxnSpPr>
        <p:spPr>
          <a:xfrm flipV="1">
            <a:off x="5529418" y="5007285"/>
            <a:ext cx="713423" cy="3692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9AE497-8EFB-45CD-41B1-D2EE80D6F222}"/>
              </a:ext>
            </a:extLst>
          </p:cNvPr>
          <p:cNvCxnSpPr>
            <a:cxnSpLocks/>
          </p:cNvCxnSpPr>
          <p:nvPr/>
        </p:nvCxnSpPr>
        <p:spPr>
          <a:xfrm flipH="1">
            <a:off x="3740973" y="4446511"/>
            <a:ext cx="370017" cy="907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589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9190B-13C2-A4C3-7F76-B2673178A2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4C6CF-60C2-1825-6B11-BA53D2BB0E0E}"/>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5" name="TextBox 4">
            <a:extLst>
              <a:ext uri="{FF2B5EF4-FFF2-40B4-BE49-F238E27FC236}">
                <a16:creationId xmlns:a16="http://schemas.microsoft.com/office/drawing/2014/main" id="{3D0B9BC0-804F-794B-34ED-239B031B1B8A}"/>
              </a:ext>
            </a:extLst>
          </p:cNvPr>
          <p:cNvSpPr txBox="1"/>
          <p:nvPr/>
        </p:nvSpPr>
        <p:spPr>
          <a:xfrm>
            <a:off x="744506" y="777240"/>
            <a:ext cx="10858500" cy="5496954"/>
          </a:xfrm>
          <a:prstGeom prst="rect">
            <a:avLst/>
          </a:prstGeom>
          <a:noFill/>
        </p:spPr>
        <p:txBody>
          <a:bodyPr wrap="square">
            <a:spAutoFit/>
          </a:bodyPr>
          <a:lstStyle/>
          <a:p>
            <a:pPr lvl="0">
              <a:lnSpc>
                <a:spcPct val="80000"/>
              </a:lnSpc>
              <a:spcBef>
                <a:spcPts val="1000"/>
              </a:spcBef>
              <a:defRPr/>
            </a:pPr>
            <a:r>
              <a:rPr lang="en-US" sz="4800" cap="all" dirty="0">
                <a:solidFill>
                  <a:prstClr val="black"/>
                </a:solidFill>
                <a:latin typeface="Lora"/>
              </a:rPr>
              <a:t>Here is an example:</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3600" cap="all" dirty="0">
              <a:solidFill>
                <a:prstClr val="black"/>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0" u="none" strike="noStrike" kern="1200" cap="all" spc="0" normalizeH="0" baseline="0" noProof="0" dirty="0">
                <a:ln>
                  <a:noFill/>
                </a:ln>
                <a:solidFill>
                  <a:srgbClr val="FF0000"/>
                </a:solidFill>
                <a:effectLst/>
                <a:uLnTx/>
                <a:uFillTx/>
                <a:latin typeface="Lora"/>
                <a:ea typeface="+mj-ea"/>
                <a:cs typeface="+mj-cs"/>
              </a:rPr>
              <a:t>           </a:t>
            </a:r>
            <a:r>
              <a:rPr kumimoji="0" lang="en-US" sz="2400" b="0" i="0" u="none" strike="noStrike" kern="1200" cap="all" spc="0" normalizeH="0" baseline="0" noProof="0" dirty="0">
                <a:ln>
                  <a:noFill/>
                </a:ln>
                <a:effectLst/>
                <a:uLnTx/>
                <a:uFillTx/>
                <a:latin typeface="Lora"/>
                <a:ea typeface="+mj-ea"/>
                <a:cs typeface="+mj-cs"/>
              </a:rPr>
              <a:t>  [.14]</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2400" cap="all" dirty="0">
                <a:latin typeface="Lora"/>
                <a:ea typeface="+mj-ea"/>
                <a:cs typeface="+mj-cs"/>
              </a:rPr>
              <a:t>             [.35]</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0" u="none" strike="noStrike" kern="1200" cap="all" spc="0" normalizeH="0" baseline="0" noProof="0" dirty="0">
                <a:ln>
                  <a:noFill/>
                </a:ln>
                <a:effectLst/>
                <a:uLnTx/>
                <a:uFillTx/>
                <a:latin typeface="Lora"/>
                <a:ea typeface="+mj-ea"/>
                <a:cs typeface="+mj-cs"/>
              </a:rPr>
              <a:t>             [.77]	   (</a:t>
            </a:r>
            <a:r>
              <a:rPr kumimoji="0" lang="en-US" sz="2400" b="0" i="0" u="none" strike="noStrike" kern="1200" spc="0" normalizeH="0" noProof="0" dirty="0">
                <a:ln>
                  <a:noFill/>
                </a:ln>
                <a:effectLst/>
                <a:uLnTx/>
                <a:uFillTx/>
                <a:latin typeface="Lora"/>
                <a:ea typeface="+mj-ea"/>
                <a:cs typeface="+mj-cs"/>
              </a:rPr>
              <a:t>Feedback)</a:t>
            </a:r>
            <a:endParaRPr kumimoji="0" lang="en-US" sz="2400" b="0" i="0" u="none" strike="noStrike" kern="1200" cap="all" spc="0" normalizeH="0" baseline="0" noProof="0" dirty="0">
              <a:ln>
                <a:noFill/>
              </a:ln>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2400" cap="all" dirty="0">
                <a:latin typeface="Lora"/>
                <a:ea typeface="+mj-ea"/>
                <a:cs typeface="+mj-cs"/>
              </a:rPr>
              <a:t>             [.10]</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0" u="none" strike="noStrike" kern="1200" cap="all" spc="0" normalizeH="0" baseline="0" noProof="0" dirty="0">
                <a:ln>
                  <a:noFill/>
                </a:ln>
                <a:effectLst/>
                <a:uLnTx/>
                <a:uFillTx/>
                <a:latin typeface="Lora"/>
                <a:ea typeface="+mj-ea"/>
                <a:cs typeface="+mj-cs"/>
              </a:rPr>
              <a:t>             [.03]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2400" cap="all" dirty="0">
              <a:solidFill>
                <a:srgbClr val="FF0000"/>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0" u="none" strike="noStrike" kern="1200" cap="all" spc="0" normalizeH="0" baseline="0" noProof="0" dirty="0">
                <a:ln>
                  <a:noFill/>
                </a:ln>
                <a:solidFill>
                  <a:srgbClr val="FF0000"/>
                </a:solidFill>
                <a:effectLst/>
                <a:uLnTx/>
                <a:uFillTx/>
                <a:latin typeface="Lora"/>
                <a:ea typeface="+mj-ea"/>
                <a:cs typeface="+mj-cs"/>
              </a:rPr>
              <a:t>	</a:t>
            </a:r>
            <a:r>
              <a:rPr kumimoji="0" lang="en-US" sz="2400" b="0" i="0" u="none" strike="noStrike" kern="1200" cap="all" spc="0" normalizeH="0" baseline="0" noProof="0" dirty="0">
                <a:ln>
                  <a:noFill/>
                </a:ln>
                <a:effectLst/>
                <a:uLnTx/>
                <a:uFillTx/>
                <a:latin typeface="Lora"/>
                <a:ea typeface="+mj-ea"/>
                <a:cs typeface="+mj-cs"/>
              </a:rPr>
              <a:t>	</a:t>
            </a:r>
            <a:r>
              <a:rPr kumimoji="0" lang="en-US" sz="2400" b="0" i="0" u="none" strike="noStrike" kern="1200" cap="all" spc="0" normalizeH="0" baseline="0" noProof="0" dirty="0">
                <a:ln>
                  <a:noFill/>
                </a:ln>
                <a:solidFill>
                  <a:srgbClr val="FF0000"/>
                </a:solidFill>
                <a:effectLst/>
                <a:uLnTx/>
                <a:uFillTx/>
                <a:latin typeface="Lora"/>
                <a:ea typeface="+mj-ea"/>
                <a:cs typeface="+mj-cs"/>
              </a:rPr>
              <a:t>		[.55]</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2400" cap="all" dirty="0">
                <a:solidFill>
                  <a:srgbClr val="FF0000"/>
                </a:solidFill>
                <a:latin typeface="Lora"/>
                <a:ea typeface="+mj-ea"/>
                <a:cs typeface="+mj-cs"/>
              </a:rPr>
              <a:t>				[.07]	(</a:t>
            </a:r>
            <a:r>
              <a:rPr lang="en-US" sz="2400" dirty="0">
                <a:solidFill>
                  <a:srgbClr val="FF0000"/>
                </a:solidFill>
                <a:latin typeface="Lora"/>
                <a:ea typeface="+mj-ea"/>
                <a:cs typeface="+mj-cs"/>
              </a:rPr>
              <a:t>Comments should be limited)</a:t>
            </a:r>
            <a:r>
              <a:rPr lang="en-US" sz="2400" cap="all" dirty="0">
                <a:solidFill>
                  <a:srgbClr val="FF0000"/>
                </a:solidFill>
                <a:latin typeface="Lora"/>
                <a:ea typeface="+mj-ea"/>
                <a:cs typeface="+mj-cs"/>
              </a:rPr>
              <a:t>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0" u="none" strike="noStrike" kern="1200" cap="all" spc="0" normalizeH="0" baseline="0" noProof="0" dirty="0">
                <a:ln>
                  <a:noFill/>
                </a:ln>
                <a:solidFill>
                  <a:srgbClr val="FF0000"/>
                </a:solidFill>
                <a:effectLst/>
                <a:uLnTx/>
                <a:uFillTx/>
                <a:latin typeface="Lora"/>
                <a:ea typeface="+mj-ea"/>
                <a:cs typeface="+mj-cs"/>
              </a:rPr>
              <a:t>				[.43]</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2400" cap="all" dirty="0">
                <a:solidFill>
                  <a:srgbClr val="FF0000"/>
                </a:solidFill>
                <a:latin typeface="Lora"/>
                <a:ea typeface="+mj-ea"/>
                <a:cs typeface="+mj-cs"/>
              </a:rPr>
              <a:t>				[.01]</a:t>
            </a:r>
            <a:endParaRPr kumimoji="0" lang="en-US" sz="2400" b="0" i="0" u="none" strike="noStrike" kern="1200" cap="all" spc="0" normalizeH="0" baseline="0" noProof="0" dirty="0">
              <a:ln>
                <a:noFill/>
              </a:ln>
              <a:solidFill>
                <a:srgbClr val="FF0000"/>
              </a:solidFill>
              <a:effectLst/>
              <a:uLnTx/>
              <a:uFillTx/>
              <a:latin typeface="Lora"/>
              <a:ea typeface="+mj-ea"/>
              <a:cs typeface="+mj-cs"/>
            </a:endParaRPr>
          </a:p>
        </p:txBody>
      </p:sp>
      <p:cxnSp>
        <p:nvCxnSpPr>
          <p:cNvPr id="23" name="Straight Arrow Connector 22">
            <a:extLst>
              <a:ext uri="{FF2B5EF4-FFF2-40B4-BE49-F238E27FC236}">
                <a16:creationId xmlns:a16="http://schemas.microsoft.com/office/drawing/2014/main" id="{7A7B144B-9956-D7D4-52AB-279C73495AFC}"/>
              </a:ext>
            </a:extLst>
          </p:cNvPr>
          <p:cNvCxnSpPr>
            <a:cxnSpLocks/>
          </p:cNvCxnSpPr>
          <p:nvPr/>
        </p:nvCxnSpPr>
        <p:spPr>
          <a:xfrm>
            <a:off x="2516156" y="2205486"/>
            <a:ext cx="3657600" cy="1152506"/>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3B0471E1-FC46-0649-9857-AE677147E2D7}"/>
              </a:ext>
            </a:extLst>
          </p:cNvPr>
          <p:cNvCxnSpPr>
            <a:cxnSpLocks/>
          </p:cNvCxnSpPr>
          <p:nvPr/>
        </p:nvCxnSpPr>
        <p:spPr>
          <a:xfrm flipH="1" flipV="1">
            <a:off x="2983230" y="4673218"/>
            <a:ext cx="925830" cy="14075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49CF4C-7964-EC95-AF7F-AC835A4E2813}"/>
              </a:ext>
            </a:extLst>
          </p:cNvPr>
          <p:cNvPicPr>
            <a:picLocks noChangeAspect="1"/>
          </p:cNvPicPr>
          <p:nvPr/>
        </p:nvPicPr>
        <p:blipFill>
          <a:blip r:embed="rId2"/>
          <a:stretch>
            <a:fillRect/>
          </a:stretch>
        </p:blipFill>
        <p:spPr>
          <a:xfrm rot="16200000">
            <a:off x="6592" y="4099618"/>
            <a:ext cx="2127688" cy="786452"/>
          </a:xfrm>
          <a:prstGeom prst="rect">
            <a:avLst/>
          </a:prstGeom>
        </p:spPr>
      </p:pic>
    </p:spTree>
    <p:extLst>
      <p:ext uri="{BB962C8B-B14F-4D97-AF65-F5344CB8AC3E}">
        <p14:creationId xmlns:p14="http://schemas.microsoft.com/office/powerpoint/2010/main" val="242413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AA386-B62D-D350-588B-F9DEEB50F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F2B2B-09C6-C6ED-8375-CBC66028D023}"/>
              </a:ext>
            </a:extLst>
          </p:cNvPr>
          <p:cNvSpPr>
            <a:spLocks noGrp="1"/>
          </p:cNvSpPr>
          <p:nvPr>
            <p:ph type="ctrTitle"/>
          </p:nvPr>
        </p:nvSpPr>
        <p:spPr>
          <a:xfrm>
            <a:off x="1523004" y="556261"/>
            <a:ext cx="9145991" cy="3630384"/>
          </a:xfrm>
        </p:spPr>
        <p:txBody>
          <a:bodyPr/>
          <a:lstStyle/>
          <a:p>
            <a:pPr algn="ctr"/>
            <a:r>
              <a:rPr lang="en-US" sz="9600" dirty="0"/>
              <a:t>Text Generation</a:t>
            </a:r>
            <a:br>
              <a:rPr lang="en-US" sz="9600" dirty="0"/>
            </a:br>
            <a:r>
              <a:rPr lang="en-US" sz="4800" cap="none" dirty="0"/>
              <a:t>(Predicting the Next Word)</a:t>
            </a:r>
            <a:br>
              <a:rPr lang="en-US" sz="9600" dirty="0"/>
            </a:br>
            <a:endParaRPr lang="en-US" sz="4800" dirty="0"/>
          </a:p>
        </p:txBody>
      </p:sp>
    </p:spTree>
    <p:extLst>
      <p:ext uri="{BB962C8B-B14F-4D97-AF65-F5344CB8AC3E}">
        <p14:creationId xmlns:p14="http://schemas.microsoft.com/office/powerpoint/2010/main" val="294236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65DA-0460-5BEB-F6AF-26CE01EF62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C9633-4B8F-616F-C905-EA52F91046C0}"/>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5" name="TextBox 4">
            <a:extLst>
              <a:ext uri="{FF2B5EF4-FFF2-40B4-BE49-F238E27FC236}">
                <a16:creationId xmlns:a16="http://schemas.microsoft.com/office/drawing/2014/main" id="{C2911111-C36C-43C3-9292-7554B31B9235}"/>
              </a:ext>
            </a:extLst>
          </p:cNvPr>
          <p:cNvSpPr txBox="1"/>
          <p:nvPr/>
        </p:nvSpPr>
        <p:spPr>
          <a:xfrm>
            <a:off x="571500" y="371649"/>
            <a:ext cx="10858500" cy="5746894"/>
          </a:xfrm>
          <a:prstGeom prst="rect">
            <a:avLst/>
          </a:prstGeom>
          <a:noFill/>
        </p:spPr>
        <p:txBody>
          <a:bodyPr wrap="square">
            <a:spAutoFit/>
          </a:body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600" b="0" i="0" u="none" strike="noStrike" kern="1200" cap="all" spc="0" normalizeH="0" baseline="0" noProof="0" dirty="0">
              <a:ln>
                <a:noFill/>
              </a:ln>
              <a:solidFill>
                <a:prstClr val="black"/>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4800" b="0" i="0" u="none" strike="noStrike" kern="1200" cap="all" spc="0" normalizeH="0" baseline="0" noProof="0" dirty="0">
                <a:ln>
                  <a:noFill/>
                </a:ln>
                <a:solidFill>
                  <a:prstClr val="black"/>
                </a:solidFill>
                <a:effectLst/>
                <a:uLnTx/>
                <a:uFillTx/>
                <a:latin typeface="Lora"/>
                <a:ea typeface="+mn-ea"/>
                <a:cs typeface="+mn-cs"/>
              </a:rPr>
              <a:t>Then the transformer generates a response one word at a time from the last vector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4800" b="0" i="0" u="none" strike="noStrike" kern="1200" cap="all" spc="0" normalizeH="0" baseline="0" noProof="0" dirty="0">
              <a:ln>
                <a:noFill/>
              </a:ln>
              <a:solidFill>
                <a:prstClr val="black"/>
              </a:solidFill>
              <a:effectLst/>
              <a:uLnTx/>
              <a:uFillTx/>
              <a:latin typeface="Lora"/>
              <a:ea typeface="+mn-ea"/>
              <a:cs typeface="+mn-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b="0" i="0" u="none" strike="noStrike" kern="1200" spc="0" normalizeH="0" noProof="0" dirty="0">
                <a:ln>
                  <a:noFill/>
                </a:ln>
                <a:solidFill>
                  <a:srgbClr val="00B0F0"/>
                </a:solidFill>
                <a:effectLst/>
                <a:uLnTx/>
                <a:uFillTx/>
                <a:latin typeface="Lora"/>
                <a:ea typeface="+mj-ea"/>
                <a:cs typeface="+mj-cs"/>
              </a:rPr>
              <a:t>Provide feedback recommended by Ann Enquist’s article on the attached paper.</a:t>
            </a:r>
            <a:r>
              <a:rPr lang="en-US" dirty="0">
                <a:solidFill>
                  <a:srgbClr val="00B0F0"/>
                </a:solidFill>
                <a:latin typeface="Lora"/>
                <a:ea typeface="+mj-ea"/>
                <a:cs typeface="+mj-cs"/>
              </a:rPr>
              <a:t>________</a:t>
            </a:r>
            <a:endParaRPr kumimoji="0" lang="en-US" b="0" i="0" u="none" strike="noStrike" kern="1200" spc="0" normalizeH="0" noProof="0" dirty="0">
              <a:ln>
                <a:noFill/>
              </a:ln>
              <a:solidFill>
                <a:srgbClr val="00B0F0"/>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b="0" i="0" u="none" strike="noStrike" kern="1200" cap="all" spc="0" normalizeH="0" baseline="0" noProof="0" dirty="0">
                <a:ln>
                  <a:noFill/>
                </a:ln>
                <a:solidFill>
                  <a:srgbClr val="00B0F0"/>
                </a:solidFill>
                <a:effectLst/>
                <a:uLnTx/>
                <a:uFillTx/>
                <a:latin typeface="Lora"/>
                <a:ea typeface="+mj-ea"/>
                <a:cs typeface="+mj-cs"/>
              </a:rPr>
              <a:t>[61524, 11302, 11349, 555, 9489, 2998, 56409, 753, 4652, 389, 279, 12673, 5684, 627]</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b="0" i="0" u="none" strike="noStrike" kern="1200" cap="all" spc="0" normalizeH="0" baseline="0" noProof="0" dirty="0">
              <a:ln>
                <a:noFill/>
              </a:ln>
              <a:solidFill>
                <a:srgbClr val="00B0F0"/>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2200" cap="all" dirty="0">
              <a:solidFill>
                <a:prstClr val="black"/>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2200" b="0" i="0" u="none" strike="noStrike" kern="1200" cap="all" spc="0" normalizeH="0" baseline="0" noProof="0" dirty="0">
              <a:ln>
                <a:noFill/>
              </a:ln>
              <a:solidFill>
                <a:prstClr val="black"/>
              </a:solidFill>
              <a:effectLst/>
              <a:uLnTx/>
              <a:uFillTx/>
              <a:latin typeface="Lora"/>
              <a:ea typeface="+mj-ea"/>
              <a:cs typeface="+mj-cs"/>
            </a:endParaRPr>
          </a:p>
        </p:txBody>
      </p:sp>
      <p:cxnSp>
        <p:nvCxnSpPr>
          <p:cNvPr id="7" name="Straight Arrow Connector 6">
            <a:extLst>
              <a:ext uri="{FF2B5EF4-FFF2-40B4-BE49-F238E27FC236}">
                <a16:creationId xmlns:a16="http://schemas.microsoft.com/office/drawing/2014/main" id="{654A1604-C5F4-724E-3B0E-68B395924D39}"/>
              </a:ext>
            </a:extLst>
          </p:cNvPr>
          <p:cNvCxnSpPr>
            <a:cxnSpLocks/>
          </p:cNvCxnSpPr>
          <p:nvPr/>
        </p:nvCxnSpPr>
        <p:spPr>
          <a:xfrm>
            <a:off x="4100412" y="4899585"/>
            <a:ext cx="206143" cy="22662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E50D38-2088-470A-50D9-7B0360EC3314}"/>
              </a:ext>
            </a:extLst>
          </p:cNvPr>
          <p:cNvCxnSpPr>
            <a:cxnSpLocks/>
          </p:cNvCxnSpPr>
          <p:nvPr/>
        </p:nvCxnSpPr>
        <p:spPr>
          <a:xfrm flipV="1">
            <a:off x="2893736" y="4738999"/>
            <a:ext cx="164337" cy="54779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416C64-28D9-1055-ED24-0957BE8D0CE5}"/>
              </a:ext>
            </a:extLst>
          </p:cNvPr>
          <p:cNvCxnSpPr>
            <a:cxnSpLocks/>
          </p:cNvCxnSpPr>
          <p:nvPr/>
        </p:nvCxnSpPr>
        <p:spPr>
          <a:xfrm flipV="1">
            <a:off x="1434635" y="5093186"/>
            <a:ext cx="483407" cy="29746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7231114-3C27-66D8-55CD-096E75A7E5CC}"/>
              </a:ext>
            </a:extLst>
          </p:cNvPr>
          <p:cNvCxnSpPr>
            <a:cxnSpLocks/>
          </p:cNvCxnSpPr>
          <p:nvPr/>
        </p:nvCxnSpPr>
        <p:spPr>
          <a:xfrm>
            <a:off x="2286373" y="5111200"/>
            <a:ext cx="252568" cy="2606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C6F7081-5D06-2AE4-CD36-9B4B0E0B5BEC}"/>
              </a:ext>
            </a:extLst>
          </p:cNvPr>
          <p:cNvCxnSpPr>
            <a:cxnSpLocks/>
          </p:cNvCxnSpPr>
          <p:nvPr/>
        </p:nvCxnSpPr>
        <p:spPr>
          <a:xfrm>
            <a:off x="3506266" y="5058015"/>
            <a:ext cx="377812" cy="40908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DF635F-60BF-9C18-9366-387BAF0086CE}"/>
              </a:ext>
            </a:extLst>
          </p:cNvPr>
          <p:cNvCxnSpPr>
            <a:cxnSpLocks/>
          </p:cNvCxnSpPr>
          <p:nvPr/>
        </p:nvCxnSpPr>
        <p:spPr>
          <a:xfrm>
            <a:off x="762000" y="5039531"/>
            <a:ext cx="240500" cy="16997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DE6AC3D-56A0-BE70-BC4B-DCE1F2D1114C}"/>
              </a:ext>
            </a:extLst>
          </p:cNvPr>
          <p:cNvCxnSpPr>
            <a:cxnSpLocks/>
          </p:cNvCxnSpPr>
          <p:nvPr/>
        </p:nvCxnSpPr>
        <p:spPr>
          <a:xfrm>
            <a:off x="7448112" y="5087176"/>
            <a:ext cx="501190" cy="2124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5797EA9-96B1-AF04-41A6-F7C35BE5915E}"/>
              </a:ext>
            </a:extLst>
          </p:cNvPr>
          <p:cNvCxnSpPr>
            <a:cxnSpLocks/>
          </p:cNvCxnSpPr>
          <p:nvPr/>
        </p:nvCxnSpPr>
        <p:spPr>
          <a:xfrm flipV="1">
            <a:off x="8059832" y="4970489"/>
            <a:ext cx="460347" cy="8964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1784AD2-BF06-8102-56FC-FC0FE5B68DAA}"/>
              </a:ext>
            </a:extLst>
          </p:cNvPr>
          <p:cNvCxnSpPr>
            <a:cxnSpLocks/>
          </p:cNvCxnSpPr>
          <p:nvPr/>
        </p:nvCxnSpPr>
        <p:spPr>
          <a:xfrm>
            <a:off x="8609667" y="5241548"/>
            <a:ext cx="66428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1CAFAD-1499-DA5F-1F41-51F56EA0B2FB}"/>
              </a:ext>
            </a:extLst>
          </p:cNvPr>
          <p:cNvCxnSpPr>
            <a:cxnSpLocks/>
          </p:cNvCxnSpPr>
          <p:nvPr/>
        </p:nvCxnSpPr>
        <p:spPr>
          <a:xfrm flipV="1">
            <a:off x="5219972" y="5004961"/>
            <a:ext cx="449167" cy="13089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ACA1DD-F7A4-6511-94A6-CB0DACC5140D}"/>
              </a:ext>
            </a:extLst>
          </p:cNvPr>
          <p:cNvCxnSpPr>
            <a:cxnSpLocks/>
          </p:cNvCxnSpPr>
          <p:nvPr/>
        </p:nvCxnSpPr>
        <p:spPr>
          <a:xfrm>
            <a:off x="4767886" y="5225459"/>
            <a:ext cx="152573" cy="7419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EBAEE24-A008-091C-9486-C9BEF64206C5}"/>
              </a:ext>
            </a:extLst>
          </p:cNvPr>
          <p:cNvCxnSpPr>
            <a:cxnSpLocks/>
          </p:cNvCxnSpPr>
          <p:nvPr/>
        </p:nvCxnSpPr>
        <p:spPr>
          <a:xfrm flipH="1" flipV="1">
            <a:off x="6008349" y="5093186"/>
            <a:ext cx="103783" cy="14873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04AED9-8748-3F48-CDC6-3C3D3253A921}"/>
              </a:ext>
            </a:extLst>
          </p:cNvPr>
          <p:cNvCxnSpPr>
            <a:cxnSpLocks/>
          </p:cNvCxnSpPr>
          <p:nvPr/>
        </p:nvCxnSpPr>
        <p:spPr>
          <a:xfrm>
            <a:off x="6507034" y="4983094"/>
            <a:ext cx="377812" cy="40908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837FB8E-D6D0-9DD0-F691-FA969BFDD5A5}"/>
              </a:ext>
            </a:extLst>
          </p:cNvPr>
          <p:cNvCxnSpPr>
            <a:cxnSpLocks/>
          </p:cNvCxnSpPr>
          <p:nvPr/>
        </p:nvCxnSpPr>
        <p:spPr>
          <a:xfrm flipH="1" flipV="1">
            <a:off x="7145702" y="4967018"/>
            <a:ext cx="48985" cy="33263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Ink 1">
                <a:extLst>
                  <a:ext uri="{FF2B5EF4-FFF2-40B4-BE49-F238E27FC236}">
                    <a16:creationId xmlns:a16="http://schemas.microsoft.com/office/drawing/2014/main" id="{7A1421AC-F3DF-54D7-B0A1-CE6E49A77C3E}"/>
                  </a:ext>
                </a:extLst>
              </p14:cNvPr>
              <p14:cNvContentPartPr/>
              <p14:nvPr/>
            </p14:nvContentPartPr>
            <p14:xfrm>
              <a:off x="2023020" y="6224310"/>
              <a:ext cx="360" cy="5040"/>
            </p14:xfrm>
          </p:contentPart>
        </mc:Choice>
        <mc:Fallback xmlns="">
          <p:pic>
            <p:nvPicPr>
              <p:cNvPr id="2" name="Ink 1">
                <a:extLst>
                  <a:ext uri="{FF2B5EF4-FFF2-40B4-BE49-F238E27FC236}">
                    <a16:creationId xmlns:a16="http://schemas.microsoft.com/office/drawing/2014/main" id="{7A1421AC-F3DF-54D7-B0A1-CE6E49A77C3E}"/>
                  </a:ext>
                </a:extLst>
              </p:cNvPr>
              <p:cNvPicPr/>
              <p:nvPr/>
            </p:nvPicPr>
            <p:blipFill>
              <a:blip r:embed="rId3"/>
              <a:stretch>
                <a:fillRect/>
              </a:stretch>
            </p:blipFill>
            <p:spPr>
              <a:xfrm>
                <a:off x="2014020" y="6215670"/>
                <a:ext cx="18000" cy="22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Ink 3">
                <a:extLst>
                  <a:ext uri="{FF2B5EF4-FFF2-40B4-BE49-F238E27FC236}">
                    <a16:creationId xmlns:a16="http://schemas.microsoft.com/office/drawing/2014/main" id="{5FA6B7B0-C2E5-6569-0869-A1DAA3EA3740}"/>
                  </a:ext>
                </a:extLst>
              </p14:cNvPr>
              <p14:cNvContentPartPr/>
              <p14:nvPr/>
            </p14:nvContentPartPr>
            <p14:xfrm>
              <a:off x="13395780" y="3920310"/>
              <a:ext cx="360" cy="360"/>
            </p14:xfrm>
          </p:contentPart>
        </mc:Choice>
        <mc:Fallback xmlns="">
          <p:pic>
            <p:nvPicPr>
              <p:cNvPr id="4" name="Ink 3">
                <a:extLst>
                  <a:ext uri="{FF2B5EF4-FFF2-40B4-BE49-F238E27FC236}">
                    <a16:creationId xmlns:a16="http://schemas.microsoft.com/office/drawing/2014/main" id="{5FA6B7B0-C2E5-6569-0869-A1DAA3EA3740}"/>
                  </a:ext>
                </a:extLst>
              </p:cNvPr>
              <p:cNvPicPr/>
              <p:nvPr/>
            </p:nvPicPr>
            <p:blipFill>
              <a:blip r:embed="rId5"/>
              <a:stretch>
                <a:fillRect/>
              </a:stretch>
            </p:blipFill>
            <p:spPr>
              <a:xfrm>
                <a:off x="13386780" y="3911310"/>
                <a:ext cx="18000" cy="18000"/>
              </a:xfrm>
              <a:prstGeom prst="rect">
                <a:avLst/>
              </a:prstGeom>
            </p:spPr>
          </p:pic>
        </mc:Fallback>
      </mc:AlternateContent>
    </p:spTree>
    <p:extLst>
      <p:ext uri="{BB962C8B-B14F-4D97-AF65-F5344CB8AC3E}">
        <p14:creationId xmlns:p14="http://schemas.microsoft.com/office/powerpoint/2010/main" val="3299827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9F7E2-CE9B-2FE3-7EEC-773DA3E2E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3E40B-9B1E-C7AA-509A-C80293A38283}"/>
              </a:ext>
            </a:extLst>
          </p:cNvPr>
          <p:cNvSpPr>
            <a:spLocks noGrp="1"/>
          </p:cNvSpPr>
          <p:nvPr>
            <p:ph type="ctrTitle"/>
          </p:nvPr>
        </p:nvSpPr>
        <p:spPr>
          <a:xfrm>
            <a:off x="1523206" y="1945749"/>
            <a:ext cx="9145588" cy="1174641"/>
          </a:xfrm>
        </p:spPr>
        <p:txBody>
          <a:bodyPr anchor="b"/>
          <a:lstStyle/>
          <a:p>
            <a:pPr algn="ctr"/>
            <a:r>
              <a:rPr lang="en-US" sz="4800" b="1" dirty="0"/>
              <a:t>It is important that the meaning of the query is accurately and completed conveyed</a:t>
            </a:r>
          </a:p>
        </p:txBody>
      </p:sp>
      <p:sp>
        <p:nvSpPr>
          <p:cNvPr id="3" name="&quot;Not Allowed&quot; Symbol 2">
            <a:extLst>
              <a:ext uri="{FF2B5EF4-FFF2-40B4-BE49-F238E27FC236}">
                <a16:creationId xmlns:a16="http://schemas.microsoft.com/office/drawing/2014/main" id="{1060014A-045F-D53F-DC74-B992418270EA}"/>
              </a:ext>
            </a:extLst>
          </p:cNvPr>
          <p:cNvSpPr/>
          <p:nvPr/>
        </p:nvSpPr>
        <p:spPr>
          <a:xfrm>
            <a:off x="3509010" y="3589020"/>
            <a:ext cx="4777740" cy="296037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rPr>
              <a:t>Cryptic Prompts</a:t>
            </a:r>
          </a:p>
        </p:txBody>
      </p:sp>
    </p:spTree>
    <p:extLst>
      <p:ext uri="{BB962C8B-B14F-4D97-AF65-F5344CB8AC3E}">
        <p14:creationId xmlns:p14="http://schemas.microsoft.com/office/powerpoint/2010/main" val="174192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C4021-36B7-F44F-2F85-37A5CF81F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5F24A-0882-03C9-73DA-CD0B71A1FB11}"/>
              </a:ext>
            </a:extLst>
          </p:cNvPr>
          <p:cNvSpPr>
            <a:spLocks noGrp="1"/>
          </p:cNvSpPr>
          <p:nvPr>
            <p:ph type="ctrTitle"/>
          </p:nvPr>
        </p:nvSpPr>
        <p:spPr>
          <a:xfrm>
            <a:off x="1356951" y="5212651"/>
            <a:ext cx="9145588" cy="1174641"/>
          </a:xfrm>
        </p:spPr>
        <p:txBody>
          <a:bodyPr anchor="b"/>
          <a:lstStyle/>
          <a:p>
            <a:r>
              <a:rPr lang="en-US" sz="4800" b="1" dirty="0"/>
              <a:t>Prompts need to be clear and complete</a:t>
            </a:r>
            <a:br>
              <a:rPr lang="en-US" sz="4800" b="1" dirty="0"/>
            </a:br>
            <a:br>
              <a:rPr lang="en-US" sz="4800" b="1" dirty="0"/>
            </a:br>
            <a:r>
              <a:rPr lang="en-US" sz="4800" cap="none" dirty="0"/>
              <a:t>Identify audience and persona</a:t>
            </a:r>
            <a:br>
              <a:rPr lang="en-US" sz="4800" cap="none" dirty="0"/>
            </a:br>
            <a:r>
              <a:rPr lang="en-US" sz="4800" cap="none" dirty="0"/>
              <a:t>Provide context for prompt</a:t>
            </a:r>
            <a:br>
              <a:rPr lang="en-US" sz="4800" cap="none" dirty="0"/>
            </a:br>
            <a:r>
              <a:rPr lang="en-US" sz="4800" cap="none" dirty="0"/>
              <a:t>Explain meaning of terminology and language</a:t>
            </a:r>
            <a:br>
              <a:rPr lang="en-US" sz="4800" cap="none" dirty="0"/>
            </a:br>
            <a:r>
              <a:rPr lang="en-US" sz="4800" cap="none" dirty="0"/>
              <a:t>State what sources to use</a:t>
            </a:r>
            <a:br>
              <a:rPr lang="en-US" sz="4800" cap="none" dirty="0"/>
            </a:br>
            <a:r>
              <a:rPr lang="en-US" sz="4800" cap="none" dirty="0"/>
              <a:t>Describe the organization of the response</a:t>
            </a:r>
            <a:endParaRPr lang="en-US" sz="4800" b="1" dirty="0"/>
          </a:p>
        </p:txBody>
      </p:sp>
      <p:sp>
        <p:nvSpPr>
          <p:cNvPr id="3" name="Star: 5 Points 2">
            <a:extLst>
              <a:ext uri="{FF2B5EF4-FFF2-40B4-BE49-F238E27FC236}">
                <a16:creationId xmlns:a16="http://schemas.microsoft.com/office/drawing/2014/main" id="{E7769B2C-6343-BC5B-E6DF-35D250585DA8}"/>
              </a:ext>
            </a:extLst>
          </p:cNvPr>
          <p:cNvSpPr/>
          <p:nvPr/>
        </p:nvSpPr>
        <p:spPr>
          <a:xfrm>
            <a:off x="1248366" y="2423160"/>
            <a:ext cx="217170" cy="18288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A3A339C6-2F74-3425-A473-03E43DDB5D92}"/>
              </a:ext>
            </a:extLst>
          </p:cNvPr>
          <p:cNvSpPr/>
          <p:nvPr/>
        </p:nvSpPr>
        <p:spPr>
          <a:xfrm>
            <a:off x="1248366" y="2987040"/>
            <a:ext cx="217170" cy="18288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3B16B8-BFF3-6F9E-7CCF-C32B5325FD58}"/>
              </a:ext>
            </a:extLst>
          </p:cNvPr>
          <p:cNvPicPr>
            <a:picLocks noChangeAspect="1"/>
          </p:cNvPicPr>
          <p:nvPr/>
        </p:nvPicPr>
        <p:blipFill>
          <a:blip r:embed="rId3"/>
          <a:stretch>
            <a:fillRect/>
          </a:stretch>
        </p:blipFill>
        <p:spPr>
          <a:xfrm>
            <a:off x="1252176" y="3550920"/>
            <a:ext cx="262151" cy="219475"/>
          </a:xfrm>
          <a:prstGeom prst="rect">
            <a:avLst/>
          </a:prstGeom>
        </p:spPr>
      </p:pic>
      <p:sp>
        <p:nvSpPr>
          <p:cNvPr id="7" name="Star: 5 Points 6">
            <a:extLst>
              <a:ext uri="{FF2B5EF4-FFF2-40B4-BE49-F238E27FC236}">
                <a16:creationId xmlns:a16="http://schemas.microsoft.com/office/drawing/2014/main" id="{8636AF6A-0396-C775-E23D-515F27232260}"/>
              </a:ext>
            </a:extLst>
          </p:cNvPr>
          <p:cNvSpPr/>
          <p:nvPr/>
        </p:nvSpPr>
        <p:spPr>
          <a:xfrm>
            <a:off x="1248366" y="4715275"/>
            <a:ext cx="217170" cy="18288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B748FA-C050-183C-0C24-6C53A897035F}"/>
              </a:ext>
            </a:extLst>
          </p:cNvPr>
          <p:cNvPicPr>
            <a:picLocks noChangeAspect="1"/>
          </p:cNvPicPr>
          <p:nvPr/>
        </p:nvPicPr>
        <p:blipFill>
          <a:blip r:embed="rId3"/>
          <a:stretch>
            <a:fillRect/>
          </a:stretch>
        </p:blipFill>
        <p:spPr>
          <a:xfrm>
            <a:off x="1252176" y="5212651"/>
            <a:ext cx="262151" cy="219475"/>
          </a:xfrm>
          <a:prstGeom prst="rect">
            <a:avLst/>
          </a:prstGeom>
        </p:spPr>
      </p:pic>
    </p:spTree>
    <p:extLst>
      <p:ext uri="{BB962C8B-B14F-4D97-AF65-F5344CB8AC3E}">
        <p14:creationId xmlns:p14="http://schemas.microsoft.com/office/powerpoint/2010/main" val="212700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56E-1A01-8D29-F217-638F3BEF697B}"/>
              </a:ext>
            </a:extLst>
          </p:cNvPr>
          <p:cNvSpPr>
            <a:spLocks noGrp="1"/>
          </p:cNvSpPr>
          <p:nvPr>
            <p:ph type="title"/>
          </p:nvPr>
        </p:nvSpPr>
        <p:spPr>
          <a:xfrm>
            <a:off x="859536" y="907302"/>
            <a:ext cx="4361688" cy="1386965"/>
          </a:xfrm>
        </p:spPr>
        <p:txBody>
          <a:bodyPr/>
          <a:lstStyle/>
          <a:p>
            <a:r>
              <a:rPr lang="en-US" dirty="0"/>
              <a:t>In the beginning,</a:t>
            </a:r>
          </a:p>
        </p:txBody>
      </p:sp>
      <p:sp>
        <p:nvSpPr>
          <p:cNvPr id="3" name="Content Placeholder 2">
            <a:extLst>
              <a:ext uri="{FF2B5EF4-FFF2-40B4-BE49-F238E27FC236}">
                <a16:creationId xmlns:a16="http://schemas.microsoft.com/office/drawing/2014/main" id="{8DE9521F-CC42-235E-F804-B826A36205D1}"/>
              </a:ext>
            </a:extLst>
          </p:cNvPr>
          <p:cNvSpPr>
            <a:spLocks noGrp="1"/>
          </p:cNvSpPr>
          <p:nvPr>
            <p:ph sz="quarter" idx="14"/>
          </p:nvPr>
        </p:nvSpPr>
        <p:spPr>
          <a:xfrm>
            <a:off x="859536" y="2438545"/>
            <a:ext cx="4366917" cy="3512152"/>
          </a:xfrm>
        </p:spPr>
        <p:txBody>
          <a:bodyPr/>
          <a:lstStyle/>
          <a:p>
            <a:pPr marL="0" indent="0">
              <a:buNone/>
            </a:pPr>
            <a:r>
              <a:rPr lang="en-US" b="1" dirty="0"/>
              <a:t>Text was stored on paper in bound volumes called “Books”</a:t>
            </a:r>
          </a:p>
          <a:p>
            <a:r>
              <a:rPr lang="en-US" dirty="0"/>
              <a:t>Students searched for information using</a:t>
            </a:r>
          </a:p>
          <a:p>
            <a:pPr lvl="1"/>
            <a:r>
              <a:rPr lang="en-US" dirty="0"/>
              <a:t>A list of topics and page references called a “Table of Contents” and</a:t>
            </a:r>
          </a:p>
          <a:p>
            <a:pPr lvl="1"/>
            <a:r>
              <a:rPr lang="en-US" dirty="0"/>
              <a:t>An alphabetized list of terms and phrases, and page references, called an “Index”</a:t>
            </a:r>
          </a:p>
        </p:txBody>
      </p:sp>
      <p:pic>
        <p:nvPicPr>
          <p:cNvPr id="15" name="Picture Placeholder 14" descr="A white object on a white surface">
            <a:extLst>
              <a:ext uri="{FF2B5EF4-FFF2-40B4-BE49-F238E27FC236}">
                <a16:creationId xmlns:a16="http://schemas.microsoft.com/office/drawing/2014/main" id="{7270AD1A-8F9F-BF9D-AE26-986ADE7EF35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749422" y="333756"/>
            <a:ext cx="6086539" cy="6190488"/>
          </a:xfrm>
        </p:spPr>
      </p:pic>
    </p:spTree>
    <p:extLst>
      <p:ext uri="{BB962C8B-B14F-4D97-AF65-F5344CB8AC3E}">
        <p14:creationId xmlns:p14="http://schemas.microsoft.com/office/powerpoint/2010/main" val="200202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85D4A-4818-0DEA-DDEE-6B6783526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5D13F-FC11-F626-F2C7-BB254F288DE7}"/>
              </a:ext>
            </a:extLst>
          </p:cNvPr>
          <p:cNvSpPr>
            <a:spLocks noGrp="1"/>
          </p:cNvSpPr>
          <p:nvPr>
            <p:ph type="ctrTitle"/>
          </p:nvPr>
        </p:nvSpPr>
        <p:spPr>
          <a:xfrm>
            <a:off x="1523206" y="2528679"/>
            <a:ext cx="9145588" cy="1037481"/>
          </a:xfrm>
        </p:spPr>
        <p:txBody>
          <a:bodyPr anchor="b"/>
          <a:lstStyle/>
          <a:p>
            <a:pPr algn="ctr"/>
            <a:r>
              <a:rPr lang="en-US" sz="4800" b="1" dirty="0"/>
              <a:t>It is also important that the GPT is given access to nonpublic information necessary to generate a response</a:t>
            </a:r>
          </a:p>
        </p:txBody>
      </p:sp>
      <p:pic>
        <p:nvPicPr>
          <p:cNvPr id="4" name="Picture 3">
            <a:extLst>
              <a:ext uri="{FF2B5EF4-FFF2-40B4-BE49-F238E27FC236}">
                <a16:creationId xmlns:a16="http://schemas.microsoft.com/office/drawing/2014/main" id="{AE14F5D1-9EBB-6389-F268-B86CF8174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425" y="4080510"/>
            <a:ext cx="2243158" cy="1753552"/>
          </a:xfrm>
          <a:prstGeom prst="rect">
            <a:avLst/>
          </a:prstGeom>
        </p:spPr>
      </p:pic>
      <p:pic>
        <p:nvPicPr>
          <p:cNvPr id="6" name="Picture 5">
            <a:extLst>
              <a:ext uri="{FF2B5EF4-FFF2-40B4-BE49-F238E27FC236}">
                <a16:creationId xmlns:a16="http://schemas.microsoft.com/office/drawing/2014/main" id="{09D5321D-FA7D-FD2C-D36F-DF14D818A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313" y="4075748"/>
            <a:ext cx="1760511" cy="1753552"/>
          </a:xfrm>
          <a:prstGeom prst="rect">
            <a:avLst/>
          </a:prstGeom>
        </p:spPr>
      </p:pic>
      <p:sp>
        <p:nvSpPr>
          <p:cNvPr id="7" name="TextBox 6">
            <a:extLst>
              <a:ext uri="{FF2B5EF4-FFF2-40B4-BE49-F238E27FC236}">
                <a16:creationId xmlns:a16="http://schemas.microsoft.com/office/drawing/2014/main" id="{DC2DB0A2-D21B-8039-CCCA-F93EBA313229}"/>
              </a:ext>
            </a:extLst>
          </p:cNvPr>
          <p:cNvSpPr txBox="1"/>
          <p:nvPr/>
        </p:nvSpPr>
        <p:spPr>
          <a:xfrm>
            <a:off x="6973913" y="5969556"/>
            <a:ext cx="2548890" cy="369332"/>
          </a:xfrm>
          <a:prstGeom prst="rect">
            <a:avLst/>
          </a:prstGeom>
          <a:noFill/>
        </p:spPr>
        <p:txBody>
          <a:bodyPr wrap="square" rtlCol="0">
            <a:spAutoFit/>
          </a:bodyPr>
          <a:lstStyle/>
          <a:p>
            <a:r>
              <a:rPr lang="en-US" dirty="0">
                <a:solidFill>
                  <a:schemeClr val="bg1"/>
                </a:solidFill>
              </a:rPr>
              <a:t>Class content</a:t>
            </a:r>
          </a:p>
        </p:txBody>
      </p:sp>
      <p:sp>
        <p:nvSpPr>
          <p:cNvPr id="8" name="TextBox 7">
            <a:extLst>
              <a:ext uri="{FF2B5EF4-FFF2-40B4-BE49-F238E27FC236}">
                <a16:creationId xmlns:a16="http://schemas.microsoft.com/office/drawing/2014/main" id="{1DA2950B-65C7-F4BE-85B8-F6D3FE67D93E}"/>
              </a:ext>
            </a:extLst>
          </p:cNvPr>
          <p:cNvSpPr txBox="1"/>
          <p:nvPr/>
        </p:nvSpPr>
        <p:spPr>
          <a:xfrm>
            <a:off x="3194393" y="6018252"/>
            <a:ext cx="2548890" cy="369332"/>
          </a:xfrm>
          <a:prstGeom prst="rect">
            <a:avLst/>
          </a:prstGeom>
          <a:noFill/>
        </p:spPr>
        <p:txBody>
          <a:bodyPr wrap="square" rtlCol="0">
            <a:spAutoFit/>
          </a:bodyPr>
          <a:lstStyle/>
          <a:p>
            <a:r>
              <a:rPr lang="en-US" dirty="0">
                <a:solidFill>
                  <a:schemeClr val="bg1"/>
                </a:solidFill>
              </a:rPr>
              <a:t>Textbook content</a:t>
            </a:r>
          </a:p>
        </p:txBody>
      </p:sp>
    </p:spTree>
    <p:extLst>
      <p:ext uri="{BB962C8B-B14F-4D97-AF65-F5344CB8AC3E}">
        <p14:creationId xmlns:p14="http://schemas.microsoft.com/office/powerpoint/2010/main" val="1655168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2FDEA-A6D4-5250-4644-17484DB89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0EF1E-CAF3-10E6-6973-01A233DD2810}"/>
              </a:ext>
            </a:extLst>
          </p:cNvPr>
          <p:cNvSpPr>
            <a:spLocks noGrp="1"/>
          </p:cNvSpPr>
          <p:nvPr>
            <p:ph type="ctrTitle"/>
          </p:nvPr>
        </p:nvSpPr>
        <p:spPr>
          <a:xfrm>
            <a:off x="1605294" y="4886375"/>
            <a:ext cx="9145588" cy="1037481"/>
          </a:xfrm>
        </p:spPr>
        <p:txBody>
          <a:bodyPr anchor="b"/>
          <a:lstStyle/>
          <a:p>
            <a:r>
              <a:rPr lang="en-US" sz="4800" b="1" dirty="0"/>
              <a:t>Law students are given a lot of specific information for the skills they are taught</a:t>
            </a:r>
            <a:br>
              <a:rPr lang="en-US" sz="4800" b="1" dirty="0"/>
            </a:br>
            <a:br>
              <a:rPr lang="en-US" sz="4800" b="1" dirty="0"/>
            </a:br>
            <a:r>
              <a:rPr lang="en-US" sz="3600" cap="none" dirty="0"/>
              <a:t>Students are given detailed instruction; the GPT needs the same instruction to evaluate them</a:t>
            </a:r>
            <a:br>
              <a:rPr lang="en-US" sz="4800" cap="none" dirty="0"/>
            </a:br>
            <a:br>
              <a:rPr lang="en-US" sz="4800" cap="none" dirty="0"/>
            </a:br>
            <a:r>
              <a:rPr lang="en-US" sz="2400" cap="none" dirty="0"/>
              <a:t> </a:t>
            </a:r>
          </a:p>
        </p:txBody>
      </p:sp>
    </p:spTree>
    <p:extLst>
      <p:ext uri="{BB962C8B-B14F-4D97-AF65-F5344CB8AC3E}">
        <p14:creationId xmlns:p14="http://schemas.microsoft.com/office/powerpoint/2010/main" val="97001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C1A23-511D-1268-2D2D-393DB8DA2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C9AB6-F9AA-1838-9F09-58A99D771E76}"/>
              </a:ext>
            </a:extLst>
          </p:cNvPr>
          <p:cNvSpPr>
            <a:spLocks noGrp="1"/>
          </p:cNvSpPr>
          <p:nvPr>
            <p:ph type="ctrTitle"/>
          </p:nvPr>
        </p:nvSpPr>
        <p:spPr>
          <a:xfrm>
            <a:off x="1628154" y="4646345"/>
            <a:ext cx="9145588" cy="1037481"/>
          </a:xfrm>
        </p:spPr>
        <p:txBody>
          <a:bodyPr anchor="b"/>
          <a:lstStyle/>
          <a:p>
            <a:r>
              <a:rPr lang="en-US" sz="4800" b="1" dirty="0"/>
              <a:t>The source of that information is usually not publicly available internet web sites</a:t>
            </a:r>
            <a:br>
              <a:rPr lang="en-US" sz="4800" b="1" dirty="0"/>
            </a:br>
            <a:br>
              <a:rPr lang="en-US" sz="4800" b="1" dirty="0"/>
            </a:br>
            <a:r>
              <a:rPr lang="en-US" sz="3600" cap="none" dirty="0"/>
              <a:t>Paywalled (Westlaw, Lexis)</a:t>
            </a:r>
            <a:br>
              <a:rPr lang="en-US" sz="3600" cap="none" dirty="0"/>
            </a:br>
            <a:r>
              <a:rPr lang="en-US" sz="3600" cap="none" dirty="0"/>
              <a:t>Copyright Protected (Textbooks)</a:t>
            </a:r>
            <a:br>
              <a:rPr lang="en-US" sz="3600" cap="none" dirty="0"/>
            </a:br>
            <a:r>
              <a:rPr lang="en-US" sz="3600" cap="none" dirty="0"/>
              <a:t>Private (Course content)</a:t>
            </a:r>
            <a:br>
              <a:rPr lang="en-US" sz="4800" cap="none" dirty="0"/>
            </a:br>
            <a:br>
              <a:rPr lang="en-US" sz="4800" cap="none" dirty="0"/>
            </a:br>
            <a:r>
              <a:rPr lang="en-US" sz="2400" cap="none" dirty="0"/>
              <a:t>The GPT needs access to this information as well</a:t>
            </a:r>
          </a:p>
        </p:txBody>
      </p:sp>
    </p:spTree>
    <p:extLst>
      <p:ext uri="{BB962C8B-B14F-4D97-AF65-F5344CB8AC3E}">
        <p14:creationId xmlns:p14="http://schemas.microsoft.com/office/powerpoint/2010/main" val="31368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A5D992-171B-F290-5A30-C9EA092A9307}"/>
              </a:ext>
            </a:extLst>
          </p:cNvPr>
          <p:cNvSpPr>
            <a:spLocks noGrp="1"/>
          </p:cNvSpPr>
          <p:nvPr>
            <p:ph sz="quarter" idx="13"/>
          </p:nvPr>
        </p:nvSpPr>
        <p:spPr/>
        <p:txBody>
          <a:bodyPr/>
          <a:lstStyle/>
          <a:p>
            <a:r>
              <a:rPr lang="en-US" sz="3600" dirty="0"/>
              <a:t>Custom AI Products address these issues with</a:t>
            </a:r>
          </a:p>
          <a:p>
            <a:endParaRPr lang="en-US" sz="3600" dirty="0"/>
          </a:p>
          <a:p>
            <a:r>
              <a:rPr lang="en-US" sz="3600" b="1" dirty="0"/>
              <a:t>Custom instructions</a:t>
            </a:r>
          </a:p>
          <a:p>
            <a:endParaRPr lang="en-US" sz="3600" dirty="0"/>
          </a:p>
          <a:p>
            <a:r>
              <a:rPr lang="en-US" sz="3600" b="1" dirty="0"/>
              <a:t>A custom knowledge base</a:t>
            </a:r>
          </a:p>
          <a:p>
            <a:endParaRPr lang="en-US" sz="3600" b="1" dirty="0"/>
          </a:p>
          <a:p>
            <a:r>
              <a:rPr lang="en-US" sz="3600" dirty="0"/>
              <a:t>(to create one sign up for a paid subscription)</a:t>
            </a:r>
          </a:p>
        </p:txBody>
      </p:sp>
    </p:spTree>
    <p:extLst>
      <p:ext uri="{BB962C8B-B14F-4D97-AF65-F5344CB8AC3E}">
        <p14:creationId xmlns:p14="http://schemas.microsoft.com/office/powerpoint/2010/main" val="1107501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B343-440D-1C1B-53FF-03BC27AE3CA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E262E9C-5EC3-2270-8301-496DCBAD962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67940" y="420448"/>
            <a:ext cx="6807530" cy="6060362"/>
          </a:xfrm>
          <a:prstGeom prst="rect">
            <a:avLst/>
          </a:prstGeom>
        </p:spPr>
      </p:pic>
    </p:spTree>
    <p:extLst>
      <p:ext uri="{BB962C8B-B14F-4D97-AF65-F5344CB8AC3E}">
        <p14:creationId xmlns:p14="http://schemas.microsoft.com/office/powerpoint/2010/main" val="3575178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3C10D4D-7D92-521A-DAB2-428B50EC0C4C}"/>
              </a:ext>
            </a:extLst>
          </p:cNvPr>
          <p:cNvSpPr>
            <a:spLocks noGrp="1"/>
          </p:cNvSpPr>
          <p:nvPr>
            <p:ph sz="quarter" idx="13"/>
          </p:nvPr>
        </p:nvSpPr>
        <p:spPr/>
        <p:txBody>
          <a:bodyPr/>
          <a:lstStyle/>
          <a:p>
            <a:r>
              <a:rPr lang="en-US" sz="6000" dirty="0"/>
              <a:t>From the input screen, click on “open sidebar”</a:t>
            </a:r>
          </a:p>
        </p:txBody>
      </p:sp>
    </p:spTree>
    <p:extLst>
      <p:ext uri="{BB962C8B-B14F-4D97-AF65-F5344CB8AC3E}">
        <p14:creationId xmlns:p14="http://schemas.microsoft.com/office/powerpoint/2010/main" val="4287730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547C-340C-B5CA-0122-D1A5DF5D7F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44509DE-6A08-2591-9238-A30ED4B3E5D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6000" y="608252"/>
            <a:ext cx="11518340" cy="5632528"/>
          </a:xfrm>
          <a:prstGeom prst="rect">
            <a:avLst/>
          </a:prstGeom>
        </p:spPr>
      </p:pic>
    </p:spTree>
    <p:extLst>
      <p:ext uri="{BB962C8B-B14F-4D97-AF65-F5344CB8AC3E}">
        <p14:creationId xmlns:p14="http://schemas.microsoft.com/office/powerpoint/2010/main" val="407869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ECA4-A440-8CEC-60A4-6E2817DE5C4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38096D-5DA8-8CBC-5398-6F5F70D3C0BC}"/>
              </a:ext>
            </a:extLst>
          </p:cNvPr>
          <p:cNvSpPr>
            <a:spLocks noGrp="1"/>
          </p:cNvSpPr>
          <p:nvPr>
            <p:ph sz="quarter" idx="13"/>
          </p:nvPr>
        </p:nvSpPr>
        <p:spPr/>
        <p:txBody>
          <a:bodyPr/>
          <a:lstStyle/>
          <a:p>
            <a:r>
              <a:rPr lang="en-US" sz="6000" dirty="0"/>
              <a:t>In the sidebar, click on “explore </a:t>
            </a:r>
            <a:r>
              <a:rPr lang="en-US" sz="6000" dirty="0" err="1"/>
              <a:t>gpts</a:t>
            </a:r>
            <a:r>
              <a:rPr lang="en-US" sz="6000" dirty="0"/>
              <a:t>”</a:t>
            </a:r>
          </a:p>
        </p:txBody>
      </p:sp>
    </p:spTree>
    <p:extLst>
      <p:ext uri="{BB962C8B-B14F-4D97-AF65-F5344CB8AC3E}">
        <p14:creationId xmlns:p14="http://schemas.microsoft.com/office/powerpoint/2010/main" val="3680191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4A494-17E8-08C0-5C4C-E3B1D56C01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F6CA6F1-A629-AC16-2C1D-D753E9904C5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63675" y="633686"/>
            <a:ext cx="9264650" cy="5590627"/>
          </a:xfrm>
          <a:prstGeom prst="rect">
            <a:avLst/>
          </a:prstGeom>
        </p:spPr>
      </p:pic>
    </p:spTree>
    <p:extLst>
      <p:ext uri="{BB962C8B-B14F-4D97-AF65-F5344CB8AC3E}">
        <p14:creationId xmlns:p14="http://schemas.microsoft.com/office/powerpoint/2010/main" val="244633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2301-B006-C57F-2610-B7101782DEA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C7AEB2B-BF17-F8D9-0C0E-F7A53F18873E}"/>
              </a:ext>
            </a:extLst>
          </p:cNvPr>
          <p:cNvSpPr>
            <a:spLocks noGrp="1"/>
          </p:cNvSpPr>
          <p:nvPr>
            <p:ph sz="quarter" idx="13"/>
          </p:nvPr>
        </p:nvSpPr>
        <p:spPr/>
        <p:txBody>
          <a:bodyPr/>
          <a:lstStyle/>
          <a:p>
            <a:r>
              <a:rPr lang="en-US" sz="6000" dirty="0"/>
              <a:t>If you want, search for public Gpts on legal writing</a:t>
            </a:r>
          </a:p>
        </p:txBody>
      </p:sp>
    </p:spTree>
    <p:extLst>
      <p:ext uri="{BB962C8B-B14F-4D97-AF65-F5344CB8AC3E}">
        <p14:creationId xmlns:p14="http://schemas.microsoft.com/office/powerpoint/2010/main" val="295366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09CD-D385-757F-3533-3E54B429DE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24589-A13B-3E26-B3BE-0145DA1A91AE}"/>
              </a:ext>
            </a:extLst>
          </p:cNvPr>
          <p:cNvSpPr>
            <a:spLocks noGrp="1"/>
          </p:cNvSpPr>
          <p:nvPr>
            <p:ph type="title"/>
          </p:nvPr>
        </p:nvSpPr>
        <p:spPr>
          <a:xfrm>
            <a:off x="859536" y="907302"/>
            <a:ext cx="4361688" cy="1386965"/>
          </a:xfrm>
        </p:spPr>
        <p:txBody>
          <a:bodyPr/>
          <a:lstStyle/>
          <a:p>
            <a:r>
              <a:rPr lang="en-US" dirty="0"/>
              <a:t>Until now,</a:t>
            </a:r>
          </a:p>
        </p:txBody>
      </p:sp>
      <p:sp>
        <p:nvSpPr>
          <p:cNvPr id="3" name="Content Placeholder 2">
            <a:extLst>
              <a:ext uri="{FF2B5EF4-FFF2-40B4-BE49-F238E27FC236}">
                <a16:creationId xmlns:a16="http://schemas.microsoft.com/office/drawing/2014/main" id="{F6D37BA3-5BB3-1099-26C2-79ACB84FE152}"/>
              </a:ext>
            </a:extLst>
          </p:cNvPr>
          <p:cNvSpPr>
            <a:spLocks noGrp="1"/>
          </p:cNvSpPr>
          <p:nvPr>
            <p:ph sz="quarter" idx="14"/>
          </p:nvPr>
        </p:nvSpPr>
        <p:spPr>
          <a:xfrm>
            <a:off x="859536" y="2438545"/>
            <a:ext cx="4366917" cy="3512152"/>
          </a:xfrm>
        </p:spPr>
        <p:txBody>
          <a:bodyPr/>
          <a:lstStyle/>
          <a:p>
            <a:pPr marL="0" indent="0">
              <a:buNone/>
            </a:pPr>
            <a:r>
              <a:rPr lang="en-US" b="1" dirty="0"/>
              <a:t>Text has been stored in databases containing digital files, like Word docs and PDFs.</a:t>
            </a:r>
          </a:p>
          <a:p>
            <a:r>
              <a:rPr lang="en-US" dirty="0"/>
              <a:t>Students have searched for information online or in stored memory using</a:t>
            </a:r>
          </a:p>
          <a:p>
            <a:pPr lvl="1"/>
            <a:r>
              <a:rPr lang="en-US" dirty="0"/>
              <a:t>Search engines that match words and phrases in a query with words and phrases in the databases, then return a list of links to digital files in the databases containing the words and phrases</a:t>
            </a:r>
          </a:p>
        </p:txBody>
      </p:sp>
      <p:pic>
        <p:nvPicPr>
          <p:cNvPr id="15" name="Picture Placeholder 14" descr="A white object on a white surface">
            <a:extLst>
              <a:ext uri="{FF2B5EF4-FFF2-40B4-BE49-F238E27FC236}">
                <a16:creationId xmlns:a16="http://schemas.microsoft.com/office/drawing/2014/main" id="{B3A1F634-E5BC-B21C-89DD-6CC8DF8C6DB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749422" y="333756"/>
            <a:ext cx="6086539" cy="6190488"/>
          </a:xfrm>
        </p:spPr>
      </p:pic>
    </p:spTree>
    <p:extLst>
      <p:ext uri="{BB962C8B-B14F-4D97-AF65-F5344CB8AC3E}">
        <p14:creationId xmlns:p14="http://schemas.microsoft.com/office/powerpoint/2010/main" val="3640592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D18C-F198-D83B-66A3-3CFA803F248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53AE62E-84FE-68C7-66CA-7E0F78D63A79}"/>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2648" y="723647"/>
            <a:ext cx="11043415" cy="5448553"/>
          </a:xfrm>
          <a:prstGeom prst="rect">
            <a:avLst/>
          </a:prstGeom>
        </p:spPr>
      </p:pic>
    </p:spTree>
    <p:extLst>
      <p:ext uri="{BB962C8B-B14F-4D97-AF65-F5344CB8AC3E}">
        <p14:creationId xmlns:p14="http://schemas.microsoft.com/office/powerpoint/2010/main" val="2109203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BA5225-6C99-B0CB-65A7-823A938D477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31871" y="457315"/>
            <a:ext cx="4949189" cy="5966333"/>
          </a:xfrm>
          <a:prstGeom prst="rect">
            <a:avLst/>
          </a:prstGeom>
        </p:spPr>
      </p:pic>
    </p:spTree>
    <p:extLst>
      <p:ext uri="{BB962C8B-B14F-4D97-AF65-F5344CB8AC3E}">
        <p14:creationId xmlns:p14="http://schemas.microsoft.com/office/powerpoint/2010/main" val="203459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8237-32C9-90ED-A4EC-C30EDAD436D1}"/>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0188E5-15B4-7FEA-676F-489E8ADBF7EE}"/>
              </a:ext>
            </a:extLst>
          </p:cNvPr>
          <p:cNvSpPr>
            <a:spLocks noGrp="1"/>
          </p:cNvSpPr>
          <p:nvPr>
            <p:ph sz="quarter" idx="13"/>
          </p:nvPr>
        </p:nvSpPr>
        <p:spPr/>
        <p:txBody>
          <a:bodyPr/>
          <a:lstStyle/>
          <a:p>
            <a:r>
              <a:rPr lang="en-US" sz="6000" dirty="0"/>
              <a:t>When you are ready, </a:t>
            </a:r>
          </a:p>
          <a:p>
            <a:r>
              <a:rPr lang="en-US" sz="6000" dirty="0"/>
              <a:t>Click on “</a:t>
            </a:r>
            <a:r>
              <a:rPr lang="en-US" sz="6000" b="1" dirty="0"/>
              <a:t>+CREATE</a:t>
            </a:r>
            <a:r>
              <a:rPr lang="en-US" sz="6000" dirty="0"/>
              <a:t>”</a:t>
            </a:r>
          </a:p>
        </p:txBody>
      </p:sp>
    </p:spTree>
    <p:extLst>
      <p:ext uri="{BB962C8B-B14F-4D97-AF65-F5344CB8AC3E}">
        <p14:creationId xmlns:p14="http://schemas.microsoft.com/office/powerpoint/2010/main" val="322980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E285C5-5619-7BFA-87FD-3658EC3D582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12648" y="723647"/>
            <a:ext cx="11043415" cy="5448553"/>
          </a:xfrm>
          <a:prstGeom prst="rect">
            <a:avLst/>
          </a:prstGeom>
        </p:spPr>
      </p:pic>
    </p:spTree>
    <p:extLst>
      <p:ext uri="{BB962C8B-B14F-4D97-AF65-F5344CB8AC3E}">
        <p14:creationId xmlns:p14="http://schemas.microsoft.com/office/powerpoint/2010/main" val="3437853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3B1DD-2FAD-0355-582F-7AB18D6329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C7AB7C-7F7A-A254-09DB-2EBBB214F976}"/>
              </a:ext>
            </a:extLst>
          </p:cNvPr>
          <p:cNvSpPr>
            <a:spLocks noGrp="1"/>
          </p:cNvSpPr>
          <p:nvPr>
            <p:ph sz="quarter" idx="13"/>
          </p:nvPr>
        </p:nvSpPr>
        <p:spPr/>
        <p:txBody>
          <a:bodyPr/>
          <a:lstStyle/>
          <a:p>
            <a:r>
              <a:rPr lang="en-US" dirty="0"/>
              <a:t>Click on “configure” in left pane </a:t>
            </a:r>
          </a:p>
          <a:p>
            <a:r>
              <a:rPr lang="en-US" dirty="0"/>
              <a:t>(“CREATE” is a wizard; right pane is the preview)</a:t>
            </a:r>
          </a:p>
        </p:txBody>
      </p:sp>
    </p:spTree>
    <p:extLst>
      <p:ext uri="{BB962C8B-B14F-4D97-AF65-F5344CB8AC3E}">
        <p14:creationId xmlns:p14="http://schemas.microsoft.com/office/powerpoint/2010/main" val="2068660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D50DB-DDA6-36CF-FE33-7D77AEE45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12" y="544598"/>
            <a:ext cx="11174771" cy="5287490"/>
          </a:xfrm>
          <a:prstGeom prst="rect">
            <a:avLst/>
          </a:prstGeom>
        </p:spPr>
      </p:pic>
    </p:spTree>
    <p:extLst>
      <p:ext uri="{BB962C8B-B14F-4D97-AF65-F5344CB8AC3E}">
        <p14:creationId xmlns:p14="http://schemas.microsoft.com/office/powerpoint/2010/main" val="3408536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B5BD53-5843-C920-2A48-C8B105BDFF2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77678" y="618996"/>
            <a:ext cx="11436644" cy="5369679"/>
          </a:xfrm>
          <a:prstGeom prst="rect">
            <a:avLst/>
          </a:prstGeom>
        </p:spPr>
      </p:pic>
    </p:spTree>
    <p:extLst>
      <p:ext uri="{BB962C8B-B14F-4D97-AF65-F5344CB8AC3E}">
        <p14:creationId xmlns:p14="http://schemas.microsoft.com/office/powerpoint/2010/main" val="1697178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E5EB1-7353-3128-38EC-BC5582FA56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5F8989-24F6-7496-413C-0F4D80A1C3C2}"/>
              </a:ext>
            </a:extLst>
          </p:cNvPr>
          <p:cNvSpPr>
            <a:spLocks noGrp="1"/>
          </p:cNvSpPr>
          <p:nvPr>
            <p:ph sz="quarter" idx="13"/>
          </p:nvPr>
        </p:nvSpPr>
        <p:spPr/>
        <p:txBody>
          <a:bodyPr/>
          <a:lstStyle/>
          <a:p>
            <a:r>
              <a:rPr lang="en-US" dirty="0"/>
              <a:t>Upload A Photo</a:t>
            </a:r>
          </a:p>
          <a:p>
            <a:r>
              <a:rPr lang="en-US" dirty="0"/>
              <a:t>In left pane</a:t>
            </a:r>
          </a:p>
        </p:txBody>
      </p:sp>
    </p:spTree>
    <p:extLst>
      <p:ext uri="{BB962C8B-B14F-4D97-AF65-F5344CB8AC3E}">
        <p14:creationId xmlns:p14="http://schemas.microsoft.com/office/powerpoint/2010/main" val="3879216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80B12E-B4CA-0D7F-7E72-FE50FC20DB5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2244" y="845820"/>
            <a:ext cx="11192219" cy="5177790"/>
          </a:xfrm>
          <a:prstGeom prst="rect">
            <a:avLst/>
          </a:prstGeom>
        </p:spPr>
      </p:pic>
    </p:spTree>
    <p:extLst>
      <p:ext uri="{BB962C8B-B14F-4D97-AF65-F5344CB8AC3E}">
        <p14:creationId xmlns:p14="http://schemas.microsoft.com/office/powerpoint/2010/main" val="3321567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D8E5-6B31-EAE1-7C70-01D87287E9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8A39B-0584-A126-9679-8D64A67EB85C}"/>
              </a:ext>
            </a:extLst>
          </p:cNvPr>
          <p:cNvSpPr>
            <a:spLocks noGrp="1"/>
          </p:cNvSpPr>
          <p:nvPr>
            <p:ph sz="quarter" idx="13"/>
          </p:nvPr>
        </p:nvSpPr>
        <p:spPr/>
        <p:txBody>
          <a:bodyPr/>
          <a:lstStyle/>
          <a:p>
            <a:r>
              <a:rPr lang="en-US" dirty="0"/>
              <a:t>Give the GPT a name</a:t>
            </a:r>
          </a:p>
        </p:txBody>
      </p:sp>
    </p:spTree>
    <p:extLst>
      <p:ext uri="{BB962C8B-B14F-4D97-AF65-F5344CB8AC3E}">
        <p14:creationId xmlns:p14="http://schemas.microsoft.com/office/powerpoint/2010/main" val="163437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C205B-E85A-5CC4-2F9F-B2C946B75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E93C2-FEAD-4694-82EB-8EFB8E6895E0}"/>
              </a:ext>
            </a:extLst>
          </p:cNvPr>
          <p:cNvSpPr>
            <a:spLocks noGrp="1"/>
          </p:cNvSpPr>
          <p:nvPr>
            <p:ph type="title"/>
          </p:nvPr>
        </p:nvSpPr>
        <p:spPr>
          <a:xfrm>
            <a:off x="859536" y="907302"/>
            <a:ext cx="4361688" cy="1386965"/>
          </a:xfrm>
        </p:spPr>
        <p:txBody>
          <a:bodyPr/>
          <a:lstStyle/>
          <a:p>
            <a:r>
              <a:rPr lang="en-US" dirty="0"/>
              <a:t>GPT</a:t>
            </a:r>
            <a:r>
              <a:rPr lang="en-US" cap="none" dirty="0"/>
              <a:t>s</a:t>
            </a:r>
            <a:r>
              <a:rPr lang="en-US" dirty="0"/>
              <a:t> work differently</a:t>
            </a:r>
          </a:p>
        </p:txBody>
      </p:sp>
      <p:sp>
        <p:nvSpPr>
          <p:cNvPr id="3" name="Content Placeholder 2">
            <a:extLst>
              <a:ext uri="{FF2B5EF4-FFF2-40B4-BE49-F238E27FC236}">
                <a16:creationId xmlns:a16="http://schemas.microsoft.com/office/drawing/2014/main" id="{AC08FEE4-FE0B-B56C-C563-48405B479570}"/>
              </a:ext>
            </a:extLst>
          </p:cNvPr>
          <p:cNvSpPr>
            <a:spLocks noGrp="1"/>
          </p:cNvSpPr>
          <p:nvPr>
            <p:ph sz="quarter" idx="14"/>
          </p:nvPr>
        </p:nvSpPr>
        <p:spPr>
          <a:xfrm>
            <a:off x="859536" y="2594611"/>
            <a:ext cx="4366917" cy="3356086"/>
          </a:xfrm>
        </p:spPr>
        <p:txBody>
          <a:bodyPr>
            <a:normAutofit/>
          </a:bodyPr>
          <a:lstStyle/>
          <a:p>
            <a:pPr marL="228600" marR="0" lvl="0" indent="-228600" algn="l" defTabSz="914400" rtl="0" eaLnBrk="1" fontAlgn="auto" latinLnBrk="0" hangingPunct="1">
              <a:lnSpc>
                <a:spcPct val="14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Poppins Light"/>
                <a:ea typeface="+mn-ea"/>
                <a:cs typeface="+mn-cs"/>
              </a:rPr>
              <a:t>They don’t return links or text from databases containing digital files.  </a:t>
            </a:r>
          </a:p>
          <a:p>
            <a:pPr marL="457200" marR="0" lvl="1" indent="-228600" algn="l" defTabSz="914400" rtl="0" eaLnBrk="1" fontAlgn="auto" latinLnBrk="0" hangingPunct="1">
              <a:lnSpc>
                <a:spcPct val="140000"/>
              </a:lnSpc>
              <a:spcBef>
                <a:spcPts val="5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Poppins Light"/>
                <a:ea typeface="+mn-ea"/>
                <a:cs typeface="+mn-cs"/>
              </a:rPr>
              <a:t>They generate new text </a:t>
            </a:r>
          </a:p>
          <a:p>
            <a:r>
              <a:rPr lang="en-US" dirty="0"/>
              <a:t>They don’t store text in databases.  </a:t>
            </a:r>
          </a:p>
          <a:p>
            <a:pPr lvl="1"/>
            <a:r>
              <a:rPr lang="en-US" b="1" dirty="0"/>
              <a:t>They pre-train by converting text into vectors and embedding them in multidimensional space. </a:t>
            </a:r>
          </a:p>
          <a:p>
            <a:r>
              <a:rPr lang="en-US" dirty="0"/>
              <a:t>They don’t search for words and phrases.  </a:t>
            </a:r>
          </a:p>
          <a:p>
            <a:pPr lvl="1"/>
            <a:r>
              <a:rPr lang="en-US" b="1" dirty="0"/>
              <a:t>They use transformers to add meaning to vectors based on the training they received. </a:t>
            </a:r>
          </a:p>
        </p:txBody>
      </p:sp>
      <p:pic>
        <p:nvPicPr>
          <p:cNvPr id="15" name="Picture Placeholder 14" descr="A white object on a white surface">
            <a:extLst>
              <a:ext uri="{FF2B5EF4-FFF2-40B4-BE49-F238E27FC236}">
                <a16:creationId xmlns:a16="http://schemas.microsoft.com/office/drawing/2014/main" id="{4EC051DB-D827-AFE3-7F05-512305876A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5749422" y="333756"/>
            <a:ext cx="6086539" cy="6190488"/>
          </a:xfrm>
        </p:spPr>
      </p:pic>
    </p:spTree>
    <p:extLst>
      <p:ext uri="{BB962C8B-B14F-4D97-AF65-F5344CB8AC3E}">
        <p14:creationId xmlns:p14="http://schemas.microsoft.com/office/powerpoint/2010/main" val="2480701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3C3A5A-D10F-395B-5326-EE46369B2E1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4516" y="777240"/>
            <a:ext cx="11275257" cy="5234940"/>
          </a:xfrm>
          <a:prstGeom prst="rect">
            <a:avLst/>
          </a:prstGeom>
        </p:spPr>
      </p:pic>
    </p:spTree>
    <p:extLst>
      <p:ext uri="{BB962C8B-B14F-4D97-AF65-F5344CB8AC3E}">
        <p14:creationId xmlns:p14="http://schemas.microsoft.com/office/powerpoint/2010/main" val="1513313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F52C-9E42-6D66-B478-F644FFB5159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5B1AC-1350-3B17-C9B4-C95EF488326B}"/>
              </a:ext>
            </a:extLst>
          </p:cNvPr>
          <p:cNvSpPr>
            <a:spLocks noGrp="1"/>
          </p:cNvSpPr>
          <p:nvPr>
            <p:ph sz="quarter" idx="13"/>
          </p:nvPr>
        </p:nvSpPr>
        <p:spPr/>
        <p:txBody>
          <a:bodyPr/>
          <a:lstStyle/>
          <a:p>
            <a:r>
              <a:rPr lang="en-US" dirty="0"/>
              <a:t>Describe what the </a:t>
            </a:r>
            <a:r>
              <a:rPr lang="en-US" dirty="0" err="1"/>
              <a:t>Gpt</a:t>
            </a:r>
            <a:r>
              <a:rPr lang="en-US" dirty="0"/>
              <a:t> does</a:t>
            </a:r>
          </a:p>
        </p:txBody>
      </p:sp>
    </p:spTree>
    <p:extLst>
      <p:ext uri="{BB962C8B-B14F-4D97-AF65-F5344CB8AC3E}">
        <p14:creationId xmlns:p14="http://schemas.microsoft.com/office/powerpoint/2010/main" val="281274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188307-44C9-2CCC-0612-F70ACD653A1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91875" y="834390"/>
            <a:ext cx="11257625" cy="5212080"/>
          </a:xfrm>
          <a:prstGeom prst="rect">
            <a:avLst/>
          </a:prstGeom>
        </p:spPr>
      </p:pic>
    </p:spTree>
    <p:extLst>
      <p:ext uri="{BB962C8B-B14F-4D97-AF65-F5344CB8AC3E}">
        <p14:creationId xmlns:p14="http://schemas.microsoft.com/office/powerpoint/2010/main" val="2275361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8F4F-5157-FC17-202A-9AD3A20710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227AC8-65B8-81E8-EC89-A02B19B7AB2E}"/>
              </a:ext>
            </a:extLst>
          </p:cNvPr>
          <p:cNvSpPr>
            <a:spLocks noGrp="1"/>
          </p:cNvSpPr>
          <p:nvPr>
            <p:ph sz="quarter" idx="13"/>
          </p:nvPr>
        </p:nvSpPr>
        <p:spPr/>
        <p:txBody>
          <a:bodyPr/>
          <a:lstStyle/>
          <a:p>
            <a:r>
              <a:rPr lang="en-US" dirty="0"/>
              <a:t>Give the GPT Instructions</a:t>
            </a:r>
          </a:p>
          <a:p>
            <a:r>
              <a:rPr lang="en-US" dirty="0"/>
              <a:t>(The instruction box has an 8,000 character limit)</a:t>
            </a:r>
          </a:p>
        </p:txBody>
      </p:sp>
    </p:spTree>
    <p:extLst>
      <p:ext uri="{BB962C8B-B14F-4D97-AF65-F5344CB8AC3E}">
        <p14:creationId xmlns:p14="http://schemas.microsoft.com/office/powerpoint/2010/main" val="2951794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ABFF-3225-A749-67F1-8650FA45F7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1CA4E4-B6D8-CDC4-5D58-60C2B8642696}"/>
              </a:ext>
            </a:extLst>
          </p:cNvPr>
          <p:cNvSpPr>
            <a:spLocks noGrp="1"/>
          </p:cNvSpPr>
          <p:nvPr>
            <p:ph sz="quarter" idx="13"/>
          </p:nvPr>
        </p:nvSpPr>
        <p:spPr>
          <a:xfrm>
            <a:off x="1463662" y="717385"/>
            <a:ext cx="9264676" cy="5735465"/>
          </a:xfrm>
        </p:spPr>
        <p:txBody>
          <a:bodyPr/>
          <a:lstStyle/>
          <a:p>
            <a:r>
              <a:rPr lang="en-US" sz="5400" dirty="0"/>
              <a:t>You can put the instructions in the knowledge  base for more room</a:t>
            </a:r>
          </a:p>
          <a:p>
            <a:r>
              <a:rPr lang="en-US" sz="5400" kern="100" dirty="0">
                <a:effectLst/>
                <a:ea typeface="Aptos" panose="020B0004020202020204" pitchFamily="34" charset="0"/>
                <a:cs typeface="Times New Roman" panose="02020603050405020304" pitchFamily="18" charset="0"/>
              </a:rPr>
              <a:t>(The knowledge base limit is 20 Files; 512MB per file)</a:t>
            </a:r>
          </a:p>
          <a:p>
            <a:endParaRPr lang="en-US" dirty="0"/>
          </a:p>
        </p:txBody>
      </p:sp>
    </p:spTree>
    <p:extLst>
      <p:ext uri="{BB962C8B-B14F-4D97-AF65-F5344CB8AC3E}">
        <p14:creationId xmlns:p14="http://schemas.microsoft.com/office/powerpoint/2010/main" val="1522108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B95D8-F7E9-8395-FE1C-B81E3697095C}"/>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3986D-AE32-5BF2-3B17-AEED2CFB5029}"/>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2246" y="845820"/>
            <a:ext cx="11142803" cy="5154929"/>
          </a:xfrm>
          <a:prstGeom prst="rect">
            <a:avLst/>
          </a:prstGeom>
        </p:spPr>
      </p:pic>
    </p:spTree>
    <p:extLst>
      <p:ext uri="{BB962C8B-B14F-4D97-AF65-F5344CB8AC3E}">
        <p14:creationId xmlns:p14="http://schemas.microsoft.com/office/powerpoint/2010/main" val="2532637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70AE-AB2B-3ED2-24F5-506845F67B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963FF-471E-2F9B-0EE1-970EB3C7253C}"/>
              </a:ext>
            </a:extLst>
          </p:cNvPr>
          <p:cNvSpPr>
            <a:spLocks noGrp="1"/>
          </p:cNvSpPr>
          <p:nvPr>
            <p:ph sz="quarter" idx="13"/>
          </p:nvPr>
        </p:nvSpPr>
        <p:spPr/>
        <p:txBody>
          <a:bodyPr/>
          <a:lstStyle/>
          <a:p>
            <a:pPr algn="l"/>
            <a:r>
              <a:rPr lang="en-US" sz="1800" cap="none" dirty="0"/>
              <a:t>The purpose of this GPT is to provide feedback on legal research memoranda written by law students.  Adopt the persona of a law professor teaching a class on legal writing and providing feedback to law students.</a:t>
            </a:r>
          </a:p>
          <a:p>
            <a:pPr algn="l"/>
            <a:r>
              <a:rPr lang="en-US" sz="1800" cap="none" dirty="0"/>
              <a:t>If the user attaches a memo requesting feedback, follow these instructions:</a:t>
            </a:r>
          </a:p>
          <a:p>
            <a:pPr algn="l"/>
            <a:r>
              <a:rPr lang="en-US" sz="1800" cap="none" dirty="0"/>
              <a:t>Verify the adherence of the memo to the Instructions for Memo Organization in the knowledge base for this GPT.</a:t>
            </a:r>
          </a:p>
          <a:p>
            <a:pPr algn="l"/>
            <a:r>
              <a:rPr lang="en-US" sz="1800" cap="none" dirty="0"/>
              <a:t>Verify the adherence of the citations in the memo to the Instructions for Legal Citations in the knowledge base for this GPT.</a:t>
            </a:r>
          </a:p>
          <a:p>
            <a:pPr algn="l"/>
            <a:r>
              <a:rPr lang="en-US" sz="1800" cap="none" dirty="0"/>
              <a:t>Use the sample legal research memoranda uploaded to the knowledge base for this GPT as examples of well written memos.</a:t>
            </a:r>
          </a:p>
          <a:p>
            <a:pPr algn="l"/>
            <a:r>
              <a:rPr lang="en-US" sz="1800" cap="none" dirty="0"/>
              <a:t>Check to make sure the statutes, cases and regulations cited in the memo actually exist and support the proposition for which they are cited.</a:t>
            </a:r>
          </a:p>
          <a:p>
            <a:pPr algn="l"/>
            <a:r>
              <a:rPr lang="en-US" sz="1800" cap="none" dirty="0"/>
              <a:t>Also, check for errors in spelling and grammar. Use </a:t>
            </a:r>
            <a:r>
              <a:rPr lang="en-US" sz="1800" cap="none" dirty="0" err="1"/>
              <a:t>pyspellchecker</a:t>
            </a:r>
            <a:r>
              <a:rPr lang="en-US" sz="1800" cap="none" dirty="0"/>
              <a:t> and </a:t>
            </a:r>
            <a:r>
              <a:rPr lang="en-US" sz="1800" cap="none" dirty="0" err="1"/>
              <a:t>language_tool_python</a:t>
            </a:r>
            <a:r>
              <a:rPr lang="en-US" sz="1800" cap="none" dirty="0"/>
              <a:t>. </a:t>
            </a:r>
          </a:p>
          <a:p>
            <a:pPr algn="l"/>
            <a:r>
              <a:rPr lang="en-US" sz="1800" cap="none" dirty="0"/>
              <a:t>Organize the feedback by listing the instances in which the memo deviates from instructions, improperly cites authority and makes mistakes in spelling and grammar.  For each mistake indicate how the memo should be revised to rectify the issue.</a:t>
            </a:r>
          </a:p>
          <a:p>
            <a:pPr algn="l"/>
            <a:r>
              <a:rPr lang="en-US" sz="1800" cap="none" dirty="0"/>
              <a:t>Limit the number of comments on a given paper to 25 comments and use positive feedback to point out the student's strengths and to encourage.</a:t>
            </a:r>
          </a:p>
        </p:txBody>
      </p:sp>
    </p:spTree>
    <p:extLst>
      <p:ext uri="{BB962C8B-B14F-4D97-AF65-F5344CB8AC3E}">
        <p14:creationId xmlns:p14="http://schemas.microsoft.com/office/powerpoint/2010/main" val="3959318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313FB-6172-46C4-E6C6-2522FA51C884}"/>
              </a:ext>
            </a:extLst>
          </p:cNvPr>
          <p:cNvSpPr>
            <a:spLocks noGrp="1"/>
          </p:cNvSpPr>
          <p:nvPr>
            <p:ph sz="quarter" idx="13"/>
          </p:nvPr>
        </p:nvSpPr>
        <p:spPr/>
        <p:txBody>
          <a:bodyPr/>
          <a:lstStyle/>
          <a:p>
            <a:r>
              <a:rPr lang="en-US" dirty="0"/>
              <a:t>A “conversation starter” tell the user how to start the </a:t>
            </a:r>
            <a:r>
              <a:rPr lang="en-US" dirty="0" err="1"/>
              <a:t>gpt</a:t>
            </a:r>
            <a:endParaRPr lang="en-US" dirty="0"/>
          </a:p>
        </p:txBody>
      </p:sp>
    </p:spTree>
    <p:extLst>
      <p:ext uri="{BB962C8B-B14F-4D97-AF65-F5344CB8AC3E}">
        <p14:creationId xmlns:p14="http://schemas.microsoft.com/office/powerpoint/2010/main" val="201246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E7F211-1DBF-DDDE-D581-D6B28CE1B6E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34341" y="810001"/>
            <a:ext cx="11245888" cy="5202179"/>
          </a:xfrm>
          <a:prstGeom prst="rect">
            <a:avLst/>
          </a:prstGeom>
        </p:spPr>
      </p:pic>
    </p:spTree>
    <p:extLst>
      <p:ext uri="{BB962C8B-B14F-4D97-AF65-F5344CB8AC3E}">
        <p14:creationId xmlns:p14="http://schemas.microsoft.com/office/powerpoint/2010/main" val="1041733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AB34E-1C5B-7BCF-C012-3FFBE3162721}"/>
              </a:ext>
            </a:extLst>
          </p:cNvPr>
          <p:cNvSpPr>
            <a:spLocks noGrp="1"/>
          </p:cNvSpPr>
          <p:nvPr>
            <p:ph sz="quarter" idx="13"/>
          </p:nvPr>
        </p:nvSpPr>
        <p:spPr/>
        <p:txBody>
          <a:bodyPr/>
          <a:lstStyle/>
          <a:p>
            <a:r>
              <a:rPr lang="en-US" sz="4800" dirty="0"/>
              <a:t>Upload documents to the knowledge base:</a:t>
            </a:r>
          </a:p>
          <a:p>
            <a:endParaRPr lang="en-US" sz="4800" dirty="0"/>
          </a:p>
          <a:p>
            <a:r>
              <a:rPr lang="en-US" sz="4800" dirty="0"/>
              <a:t>Instructions</a:t>
            </a:r>
          </a:p>
          <a:p>
            <a:r>
              <a:rPr lang="en-US" sz="4800" dirty="0"/>
              <a:t>Knowledge</a:t>
            </a:r>
          </a:p>
          <a:p>
            <a:r>
              <a:rPr lang="en-US" sz="4800" dirty="0"/>
              <a:t>Samples</a:t>
            </a:r>
          </a:p>
          <a:p>
            <a:r>
              <a:rPr lang="en-US" sz="4800" dirty="0"/>
              <a:t>(No programming language required)</a:t>
            </a:r>
          </a:p>
        </p:txBody>
      </p:sp>
    </p:spTree>
    <p:extLst>
      <p:ext uri="{BB962C8B-B14F-4D97-AF65-F5344CB8AC3E}">
        <p14:creationId xmlns:p14="http://schemas.microsoft.com/office/powerpoint/2010/main" val="3765935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7084-C959-6935-0D99-455326A78F99}"/>
              </a:ext>
            </a:extLst>
          </p:cNvPr>
          <p:cNvSpPr>
            <a:spLocks noGrp="1"/>
          </p:cNvSpPr>
          <p:nvPr>
            <p:ph type="ctrTitle"/>
          </p:nvPr>
        </p:nvSpPr>
        <p:spPr>
          <a:xfrm>
            <a:off x="1523206" y="4883259"/>
            <a:ext cx="9145588" cy="1174641"/>
          </a:xfrm>
        </p:spPr>
        <p:txBody>
          <a:bodyPr anchor="b"/>
          <a:lstStyle/>
          <a:p>
            <a:pPr algn="ctr"/>
            <a:r>
              <a:rPr lang="en-US" sz="4800" b="1" dirty="0"/>
              <a:t>Why a custom </a:t>
            </a:r>
            <a:r>
              <a:rPr lang="en-US" sz="4800" b="1" dirty="0" err="1"/>
              <a:t>gpt</a:t>
            </a:r>
            <a:r>
              <a:rPr lang="en-US" sz="4800" b="1" dirty="0"/>
              <a:t>?</a:t>
            </a:r>
            <a:br>
              <a:rPr lang="en-US" sz="4800" b="1" dirty="0"/>
            </a:br>
            <a:br>
              <a:rPr lang="en-US" sz="4800" b="1" dirty="0"/>
            </a:br>
            <a:r>
              <a:rPr lang="en-US" sz="4800" b="1" dirty="0"/>
              <a:t>Let’s take a little closer look at </a:t>
            </a:r>
            <a:r>
              <a:rPr lang="en-US" sz="4800" b="1" dirty="0" err="1"/>
              <a:t>gpt</a:t>
            </a:r>
            <a:r>
              <a:rPr lang="en-US" sz="4800" b="1" dirty="0"/>
              <a:t> processes:</a:t>
            </a:r>
            <a:br>
              <a:rPr lang="en-US" sz="4800" b="1" dirty="0"/>
            </a:br>
            <a:br>
              <a:rPr lang="en-US" sz="4800" b="1" dirty="0"/>
            </a:br>
            <a:r>
              <a:rPr lang="en-US" sz="4800" b="1" dirty="0"/>
              <a:t>1. Pretraining</a:t>
            </a:r>
            <a:br>
              <a:rPr lang="en-US" sz="4800" b="1" dirty="0"/>
            </a:br>
            <a:r>
              <a:rPr lang="en-US" sz="4800" b="1" dirty="0"/>
              <a:t>2. Transformers</a:t>
            </a:r>
            <a:br>
              <a:rPr lang="en-US" sz="4800" b="1" dirty="0"/>
            </a:br>
            <a:r>
              <a:rPr lang="en-US" sz="4800" b="1" dirty="0"/>
              <a:t>3. Text Generation</a:t>
            </a:r>
          </a:p>
        </p:txBody>
      </p:sp>
    </p:spTree>
    <p:extLst>
      <p:ext uri="{BB962C8B-B14F-4D97-AF65-F5344CB8AC3E}">
        <p14:creationId xmlns:p14="http://schemas.microsoft.com/office/powerpoint/2010/main" val="1751885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EFD3DC-38FD-6552-067B-DB92EF400D9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718" y="822960"/>
            <a:ext cx="11333363" cy="5223510"/>
          </a:xfrm>
          <a:prstGeom prst="rect">
            <a:avLst/>
          </a:prstGeom>
        </p:spPr>
      </p:pic>
    </p:spTree>
    <p:extLst>
      <p:ext uri="{BB962C8B-B14F-4D97-AF65-F5344CB8AC3E}">
        <p14:creationId xmlns:p14="http://schemas.microsoft.com/office/powerpoint/2010/main" val="2940868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E3BBD3-A97F-229B-7F35-267B97309F5C}"/>
              </a:ext>
            </a:extLst>
          </p:cNvPr>
          <p:cNvSpPr>
            <a:spLocks noGrp="1"/>
          </p:cNvSpPr>
          <p:nvPr>
            <p:ph sz="quarter" idx="13"/>
          </p:nvPr>
        </p:nvSpPr>
        <p:spPr/>
        <p:txBody>
          <a:bodyPr/>
          <a:lstStyle/>
          <a:p>
            <a:pPr algn="l"/>
            <a:r>
              <a:rPr lang="en-US" sz="1400" cap="none" dirty="0"/>
              <a:t>Title and Heading</a:t>
            </a:r>
          </a:p>
          <a:p>
            <a:pPr algn="l"/>
            <a:r>
              <a:rPr lang="en-US" sz="1400" cap="none" dirty="0"/>
              <a:t>The title of the memorandum should be “MEMORANDUM” in capital letters, centered at the top of the first page.  </a:t>
            </a:r>
          </a:p>
          <a:p>
            <a:pPr algn="l"/>
            <a:r>
              <a:rPr lang="en-US" sz="1400" cap="none" dirty="0"/>
              <a:t>The heading should state who the memorandum is to, who it is from, the date and the subject of the memorandum.  Describe the subject by identifying the client and matter.</a:t>
            </a:r>
          </a:p>
          <a:p>
            <a:pPr algn="l"/>
            <a:r>
              <a:rPr lang="en-US" sz="1400" cap="none" dirty="0"/>
              <a:t>Insert a line from one end of the page to the other under the heading.</a:t>
            </a:r>
          </a:p>
          <a:p>
            <a:pPr algn="l"/>
            <a:r>
              <a:rPr lang="en-US" sz="1400" cap="none" dirty="0"/>
              <a:t>The memorandum should have five sections: the issue presented, brief answer, statement of facts, discussion and conclusion.  Each section should have a heading.  Each heading and any subheadings should be underlined or in bold font and numbered.  </a:t>
            </a:r>
          </a:p>
          <a:p>
            <a:pPr algn="l"/>
            <a:r>
              <a:rPr lang="en-US" sz="1400" cap="none" dirty="0"/>
              <a:t>Issue Presented</a:t>
            </a:r>
          </a:p>
          <a:p>
            <a:pPr algn="l"/>
            <a:r>
              <a:rPr lang="en-US" sz="1400" cap="none" dirty="0"/>
              <a:t>State the issue as whether a specific legal principle will be applied to relevant facts in one way or another.  Don’t just state a legal conclusion; the issue is how the law will be applied to relevant facts.  Be concise.</a:t>
            </a:r>
          </a:p>
          <a:p>
            <a:pPr algn="l"/>
            <a:r>
              <a:rPr lang="en-US" sz="1400" cap="none" dirty="0"/>
              <a:t>Brief Answer</a:t>
            </a:r>
          </a:p>
          <a:p>
            <a:pPr algn="l"/>
            <a:r>
              <a:rPr lang="en-US" sz="1400" cap="none" dirty="0"/>
              <a:t>The brief answer should answer the issue in a word (i.e. "Yes." or "No.") or a sentence; and then briefly explain the legal and factual basis for the answer.  It should also be concise.  Use "likely" or "probably" to qualify the answer.  If there are multiple reasons for the answer, just state a few of the most important reasons and leave the rest for the discussion.  Make sure the brief answer is consistent with what is presented in the discussion.  Don’t have one conclusion in the brief answer and then come to a different conclusion in the discussion).  </a:t>
            </a:r>
          </a:p>
          <a:p>
            <a:pPr algn="l"/>
            <a:r>
              <a:rPr lang="en-US" sz="1400" cap="none" dirty="0"/>
              <a:t>Statement of Facts</a:t>
            </a:r>
          </a:p>
          <a:p>
            <a:pPr algn="l"/>
            <a:r>
              <a:rPr lang="en-US" sz="1400" cap="none" dirty="0"/>
              <a:t>The statement of facts should also be concise.  Paraphrase and summarize background facts; and state relevant facts in detail, quoting oral statements where appropriate.  Use short, clear sentences, and make sure verb tenses are consistent.  Past tense is usually appropriate for describing the facts.  Tell a story in chronological order or adopt some other organization for the information presented.  Also, make sure the descriptions of facts are accurate. </a:t>
            </a:r>
          </a:p>
        </p:txBody>
      </p:sp>
    </p:spTree>
    <p:extLst>
      <p:ext uri="{BB962C8B-B14F-4D97-AF65-F5344CB8AC3E}">
        <p14:creationId xmlns:p14="http://schemas.microsoft.com/office/powerpoint/2010/main" val="952468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3B2000-509F-4028-9D89-DCDCE7A6AA43}"/>
              </a:ext>
            </a:extLst>
          </p:cNvPr>
          <p:cNvSpPr>
            <a:spLocks noGrp="1"/>
          </p:cNvSpPr>
          <p:nvPr>
            <p:ph sz="quarter" idx="13"/>
          </p:nvPr>
        </p:nvSpPr>
        <p:spPr/>
        <p:txBody>
          <a:bodyPr/>
          <a:lstStyle/>
          <a:p>
            <a:pPr algn="l"/>
            <a:r>
              <a:rPr lang="en-US" sz="1800" cap="none" dirty="0"/>
              <a:t>Discussion (Roadmap)</a:t>
            </a:r>
          </a:p>
          <a:p>
            <a:pPr algn="l"/>
            <a:r>
              <a:rPr lang="en-US" sz="1800" cap="none" dirty="0"/>
              <a:t>If the issue has to do with the interpretation of a legal rule with only one element, skip this section and proceed to the next section: (Discussion (Issues)).</a:t>
            </a:r>
          </a:p>
          <a:p>
            <a:pPr algn="l"/>
            <a:r>
              <a:rPr lang="en-US" sz="1800" cap="none" dirty="0"/>
              <a:t>If the issue has to do with the interpretation of a legal rule with multiple elements, start the discussion with  a “roadmap.”  </a:t>
            </a:r>
          </a:p>
          <a:p>
            <a:pPr algn="l"/>
            <a:r>
              <a:rPr lang="en-US" sz="1800" cap="none" dirty="0"/>
              <a:t>State the conclusion for the issue(s) analyzed in the memorandum.</a:t>
            </a:r>
          </a:p>
          <a:p>
            <a:pPr algn="l"/>
            <a:r>
              <a:rPr lang="en-US" sz="1800" cap="none" dirty="0"/>
              <a:t>Quote the language of the rule that applies to the issues.  </a:t>
            </a:r>
          </a:p>
          <a:p>
            <a:pPr algn="l"/>
            <a:r>
              <a:rPr lang="en-US" sz="1800" cap="none" dirty="0"/>
              <a:t>Include the proper legal citation for the case from which the rule was obtained or the cases from which the rule was synthesized.  If the rule was obtained from a statute, include the proper legal citation for the statute.  </a:t>
            </a:r>
          </a:p>
          <a:p>
            <a:pPr algn="l"/>
            <a:r>
              <a:rPr lang="en-US" sz="1800" cap="none" dirty="0"/>
              <a:t>State the elements of the rule.  </a:t>
            </a:r>
          </a:p>
          <a:p>
            <a:pPr algn="l"/>
            <a:r>
              <a:rPr lang="en-US" sz="1800" cap="none" dirty="0"/>
              <a:t>State whether any elements of the rule that are not in dispute or are “given,” and then state which elements the memorandum will analyze. </a:t>
            </a:r>
          </a:p>
          <a:p>
            <a:pPr algn="l"/>
            <a:r>
              <a:rPr lang="en-US" sz="1800" cap="none" dirty="0"/>
              <a:t>Finish by stating the conclusions for each of the elements of the rule that will be analyzed. The conclusions should also serve as the point headings for the following sections.</a:t>
            </a:r>
          </a:p>
          <a:p>
            <a:pPr algn="l"/>
            <a:r>
              <a:rPr lang="en-US" sz="1800" cap="none" dirty="0"/>
              <a:t>Include a point heading for each issue that will be analyzed.  In the heading, state the conclusion for the issue by stating how the law will likely be applied to the facts.</a:t>
            </a:r>
          </a:p>
          <a:p>
            <a:pPr algn="l"/>
            <a:endParaRPr lang="en-US" sz="1800" cap="none" dirty="0"/>
          </a:p>
        </p:txBody>
      </p:sp>
    </p:spTree>
    <p:extLst>
      <p:ext uri="{BB962C8B-B14F-4D97-AF65-F5344CB8AC3E}">
        <p14:creationId xmlns:p14="http://schemas.microsoft.com/office/powerpoint/2010/main" val="699817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2A6B2-1F38-4379-9C86-0E84FE67038E}"/>
              </a:ext>
            </a:extLst>
          </p:cNvPr>
          <p:cNvSpPr>
            <a:spLocks noGrp="1"/>
          </p:cNvSpPr>
          <p:nvPr>
            <p:ph sz="quarter" idx="13"/>
          </p:nvPr>
        </p:nvSpPr>
        <p:spPr>
          <a:xfrm>
            <a:off x="1463662" y="727523"/>
            <a:ext cx="9264676" cy="5735465"/>
          </a:xfrm>
        </p:spPr>
        <p:txBody>
          <a:bodyPr/>
          <a:lstStyle/>
          <a:p>
            <a:pPr algn="l"/>
            <a:r>
              <a:rPr lang="en-US" sz="1600" cap="none" dirty="0"/>
              <a:t>Discussion (Issues)</a:t>
            </a:r>
          </a:p>
          <a:p>
            <a:pPr algn="l"/>
            <a:r>
              <a:rPr lang="en-US" sz="1600" cap="none" dirty="0"/>
              <a:t>Organize the analysis of the issue using the mnemonic “CREAC,” which stands for Conclusion, Rule, Explanation, Application and Conclusion.  </a:t>
            </a:r>
          </a:p>
          <a:p>
            <a:pPr algn="l"/>
            <a:r>
              <a:rPr lang="en-US" sz="1600" cap="none" dirty="0"/>
              <a:t>State the conclusion: how the issue will likely be decided.  </a:t>
            </a:r>
          </a:p>
          <a:p>
            <a:pPr algn="l"/>
            <a:r>
              <a:rPr lang="en-US" sz="1600" cap="none" dirty="0"/>
              <a:t>Then state the legal rule that applies to the issue and provide a citation for the rule. The rule may be derived from a statute or a case or synthesized from multiple cases.  </a:t>
            </a:r>
          </a:p>
          <a:p>
            <a:pPr algn="l"/>
            <a:r>
              <a:rPr lang="en-US" sz="1600" cap="none" dirty="0"/>
              <a:t>Next explain the rule.  </a:t>
            </a:r>
          </a:p>
          <a:p>
            <a:pPr algn="l"/>
            <a:r>
              <a:rPr lang="en-US" sz="1600" cap="none" dirty="0"/>
              <a:t>Start by describing the relevant facts of the case(s).  State the citation(s) for the case(s).  </a:t>
            </a:r>
          </a:p>
          <a:p>
            <a:pPr algn="l"/>
            <a:r>
              <a:rPr lang="en-US" sz="1600" cap="none" dirty="0"/>
              <a:t>Then state the holding.  The holding describes how the rule was applied to the relevant facts.  </a:t>
            </a:r>
          </a:p>
          <a:p>
            <a:pPr algn="l"/>
            <a:r>
              <a:rPr lang="en-US" sz="1600" cap="none" dirty="0"/>
              <a:t>Then describe any reasoning for the holding.  </a:t>
            </a:r>
          </a:p>
          <a:p>
            <a:pPr algn="l"/>
            <a:r>
              <a:rPr lang="en-US" sz="1600" cap="none" dirty="0"/>
              <a:t>Next apply the case rule by either analogizing or distinguishing the facts of the reported case(s) to or from the facts that are being analyzed.  </a:t>
            </a:r>
          </a:p>
          <a:p>
            <a:pPr algn="l"/>
            <a:r>
              <a:rPr lang="en-US" sz="1600" cap="none" dirty="0"/>
              <a:t>Compare the facts using “like” or “as” to support the position the facts of the reported case(s) is(are) analogous or distinguishable to or from the facts that are being analyzed.  </a:t>
            </a:r>
          </a:p>
          <a:p>
            <a:pPr algn="l"/>
            <a:r>
              <a:rPr lang="en-US" sz="1600" cap="none" dirty="0"/>
              <a:t>If the cases(s) are analogous, apply the reasoning of the reported case(s).  If the case is distinguishable, state the case is distinguishable.</a:t>
            </a:r>
          </a:p>
          <a:p>
            <a:pPr algn="l"/>
            <a:r>
              <a:rPr lang="en-US" sz="1600" cap="none" dirty="0"/>
              <a:t>Conclude by stating how the issue analyzed in the section would likely be decided by a court.</a:t>
            </a:r>
          </a:p>
          <a:p>
            <a:pPr algn="l"/>
            <a:r>
              <a:rPr lang="en-US" sz="1600" cap="none" dirty="0"/>
              <a:t>If the issue has to do with the interpretation of a legal rule with only one element, continue to the next section: (Conclusion).</a:t>
            </a:r>
          </a:p>
          <a:p>
            <a:pPr algn="l"/>
            <a:r>
              <a:rPr lang="en-US" sz="1600" cap="none" dirty="0"/>
              <a:t>If the issue has to do with the interpretation of a legal rule with multiple elements, repeat this organization for each issue analyzed in the discussion section until the section is complete, continue to the next section: (Conclusion).</a:t>
            </a:r>
          </a:p>
          <a:p>
            <a:pPr algn="l"/>
            <a:endParaRPr lang="en-US" sz="1200" dirty="0"/>
          </a:p>
        </p:txBody>
      </p:sp>
    </p:spTree>
    <p:extLst>
      <p:ext uri="{BB962C8B-B14F-4D97-AF65-F5344CB8AC3E}">
        <p14:creationId xmlns:p14="http://schemas.microsoft.com/office/powerpoint/2010/main" val="3513743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3321A-3ABB-E49F-CB51-79EED002D38E}"/>
              </a:ext>
            </a:extLst>
          </p:cNvPr>
          <p:cNvSpPr>
            <a:spLocks noGrp="1"/>
          </p:cNvSpPr>
          <p:nvPr>
            <p:ph sz="quarter" idx="13"/>
          </p:nvPr>
        </p:nvSpPr>
        <p:spPr/>
        <p:txBody>
          <a:bodyPr/>
          <a:lstStyle/>
          <a:p>
            <a:pPr algn="l"/>
            <a:r>
              <a:rPr lang="en-US" sz="1800" dirty="0"/>
              <a:t>Conclusion</a:t>
            </a:r>
          </a:p>
          <a:p>
            <a:pPr algn="l"/>
            <a:r>
              <a:rPr lang="en-US" sz="1800" dirty="0"/>
              <a:t>The conclusion should reiterate the brief answer, qualifying it in the same way using “likely” or “probably.”  Don't introduce new issues and information in the conclusion.  Just restate the answer as succinctly as possible.</a:t>
            </a:r>
          </a:p>
          <a:p>
            <a:pPr algn="l"/>
            <a:endParaRPr lang="en-US" sz="1800" dirty="0"/>
          </a:p>
          <a:p>
            <a:pPr algn="l"/>
            <a:r>
              <a:rPr lang="en-US" sz="1800" dirty="0"/>
              <a:t>Number each page of the memorandum.  Use the same font Style, size, color and effects throughout the memorandum.  </a:t>
            </a:r>
          </a:p>
          <a:p>
            <a:endParaRPr lang="en-US" dirty="0"/>
          </a:p>
        </p:txBody>
      </p:sp>
    </p:spTree>
    <p:extLst>
      <p:ext uri="{BB962C8B-B14F-4D97-AF65-F5344CB8AC3E}">
        <p14:creationId xmlns:p14="http://schemas.microsoft.com/office/powerpoint/2010/main" val="4121874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FBFF15-CF3D-7EB9-A916-410034D08A7A}"/>
              </a:ext>
            </a:extLst>
          </p:cNvPr>
          <p:cNvSpPr>
            <a:spLocks noGrp="1"/>
          </p:cNvSpPr>
          <p:nvPr>
            <p:ph sz="quarter" idx="13"/>
          </p:nvPr>
        </p:nvSpPr>
        <p:spPr/>
        <p:txBody>
          <a:bodyPr/>
          <a:lstStyle/>
          <a:p>
            <a:pPr algn="l">
              <a:lnSpc>
                <a:spcPct val="100000"/>
              </a:lnSpc>
              <a:spcBef>
                <a:spcPts val="0"/>
              </a:spcBef>
            </a:pPr>
            <a:r>
              <a:rPr lang="en-US" sz="1200" u="sng" cap="none" dirty="0"/>
              <a:t>Citing Cases</a:t>
            </a:r>
          </a:p>
          <a:p>
            <a:pPr algn="l">
              <a:lnSpc>
                <a:spcPct val="100000"/>
              </a:lnSpc>
              <a:spcBef>
                <a:spcPts val="0"/>
              </a:spcBef>
            </a:pPr>
            <a:endParaRPr lang="en-US" sz="1200" u="sng" cap="none" dirty="0"/>
          </a:p>
          <a:p>
            <a:pPr marL="228600" indent="-228600" algn="l">
              <a:lnSpc>
                <a:spcPct val="100000"/>
              </a:lnSpc>
              <a:spcBef>
                <a:spcPts val="0"/>
              </a:spcBef>
              <a:buFont typeface="+mj-lt"/>
              <a:buAutoNum type="arabicPeriod"/>
            </a:pPr>
            <a:r>
              <a:rPr lang="en-US" sz="1200" cap="none" dirty="0"/>
              <a:t>To cite a case, start with a signal if authority does not directly state proposition.</a:t>
            </a:r>
          </a:p>
          <a:p>
            <a:pPr marL="228600" indent="-228600" algn="l">
              <a:lnSpc>
                <a:spcPct val="100000"/>
              </a:lnSpc>
              <a:spcBef>
                <a:spcPts val="0"/>
              </a:spcBef>
              <a:buFont typeface="+mj-lt"/>
              <a:buAutoNum type="arabicPeriod"/>
            </a:pPr>
            <a:r>
              <a:rPr lang="en-US" sz="1200" cap="none" dirty="0"/>
              <a:t>State last name of plaintiff (first plaintiff, if there is more than one).   </a:t>
            </a:r>
          </a:p>
          <a:p>
            <a:pPr marL="228600" indent="-228600" algn="l">
              <a:lnSpc>
                <a:spcPct val="100000"/>
              </a:lnSpc>
              <a:spcBef>
                <a:spcPts val="0"/>
              </a:spcBef>
              <a:buFont typeface="+mj-lt"/>
              <a:buAutoNum type="arabicPeriod"/>
            </a:pPr>
            <a:r>
              <a:rPr lang="en-US" sz="1200" cap="none" dirty="0"/>
              <a:t>If plaintiff is an entity, state full name but abbreviate generic terms, like “Corp.”, unless in text.</a:t>
            </a:r>
          </a:p>
          <a:p>
            <a:pPr marL="228600" indent="-228600" algn="l">
              <a:lnSpc>
                <a:spcPct val="100000"/>
              </a:lnSpc>
              <a:spcBef>
                <a:spcPts val="0"/>
              </a:spcBef>
              <a:buFont typeface="+mj-lt"/>
              <a:buAutoNum type="arabicPeriod"/>
            </a:pPr>
            <a:r>
              <a:rPr lang="en-US" sz="1200" cap="none" dirty="0"/>
              <a:t>Write “v.” not “</a:t>
            </a:r>
            <a:r>
              <a:rPr lang="en-US" sz="1200" cap="none" dirty="0" err="1"/>
              <a:t>vrs</a:t>
            </a:r>
            <a:r>
              <a:rPr lang="en-US" sz="1200" cap="none" dirty="0"/>
              <a:t>.” or “vs.” and last name of first defendant.  </a:t>
            </a:r>
          </a:p>
          <a:p>
            <a:pPr marL="228600" indent="-228600" algn="l">
              <a:lnSpc>
                <a:spcPct val="100000"/>
              </a:lnSpc>
              <a:spcBef>
                <a:spcPts val="0"/>
              </a:spcBef>
              <a:buFont typeface="+mj-lt"/>
              <a:buAutoNum type="arabicPeriod"/>
            </a:pPr>
            <a:r>
              <a:rPr lang="en-US" sz="1200" cap="none" dirty="0"/>
              <a:t>If defendant is an entity, state full name, but abbreviate generic terms, unless in text.</a:t>
            </a:r>
          </a:p>
          <a:p>
            <a:pPr marL="228600" indent="-228600" algn="l">
              <a:lnSpc>
                <a:spcPct val="100000"/>
              </a:lnSpc>
              <a:spcBef>
                <a:spcPts val="0"/>
              </a:spcBef>
              <a:buFont typeface="+mj-lt"/>
              <a:buAutoNum type="arabicPeriod"/>
            </a:pPr>
            <a:r>
              <a:rPr lang="en-US" sz="1200" cap="none" dirty="0"/>
              <a:t>Underline or italicize names of parties and insert a comma after names (do not underline the comma).  </a:t>
            </a:r>
          </a:p>
          <a:p>
            <a:pPr marL="228600" indent="-228600" algn="l">
              <a:lnSpc>
                <a:spcPct val="100000"/>
              </a:lnSpc>
              <a:spcBef>
                <a:spcPts val="0"/>
              </a:spcBef>
              <a:buFont typeface="+mj-lt"/>
              <a:buAutoNum type="arabicPeriod"/>
            </a:pPr>
            <a:r>
              <a:rPr lang="en-US" sz="1200" cap="none" dirty="0"/>
              <a:t>Put volume number for case reporter, then Bluebook abbreviation for the name of case reporter. Do not space between letters or letters and ordinals. Do not superscript ordinals.  </a:t>
            </a:r>
          </a:p>
          <a:p>
            <a:pPr marL="228600" indent="-228600" algn="l">
              <a:lnSpc>
                <a:spcPct val="100000"/>
              </a:lnSpc>
              <a:spcBef>
                <a:spcPts val="0"/>
              </a:spcBef>
              <a:buFont typeface="+mj-lt"/>
              <a:buAutoNum type="arabicPeriod"/>
            </a:pPr>
            <a:r>
              <a:rPr lang="en-US" sz="1200" cap="none" dirty="0"/>
              <a:t>These are the federal case reporters:  U.S., L. Ed. and/or S. Ct.; F., F.2d or F.3d; F. Supp. or F. Supp. 2d </a:t>
            </a:r>
          </a:p>
          <a:p>
            <a:pPr marL="228600" indent="-228600" algn="l">
              <a:lnSpc>
                <a:spcPct val="100000"/>
              </a:lnSpc>
              <a:spcBef>
                <a:spcPts val="0"/>
              </a:spcBef>
              <a:buFont typeface="+mj-lt"/>
              <a:buAutoNum type="arabicPeriod"/>
            </a:pPr>
            <a:r>
              <a:rPr lang="en-US" sz="1200" cap="none" dirty="0"/>
              <a:t>These are the state of Florida case reporters:  Fla. or So. 2d, So. 2d, Fla. Supp., Fla. Supp. 2d</a:t>
            </a:r>
          </a:p>
          <a:p>
            <a:pPr marL="228600" indent="-228600" algn="l">
              <a:lnSpc>
                <a:spcPct val="100000"/>
              </a:lnSpc>
              <a:spcBef>
                <a:spcPts val="0"/>
              </a:spcBef>
              <a:buFont typeface="+mj-lt"/>
              <a:buAutoNum type="arabicPeriod"/>
            </a:pPr>
            <a:r>
              <a:rPr lang="en-US" sz="1200" cap="none" dirty="0"/>
              <a:t>Put page number for first page of the case, and insert a comma.  </a:t>
            </a:r>
          </a:p>
          <a:p>
            <a:pPr marL="228600" indent="-228600" algn="l">
              <a:lnSpc>
                <a:spcPct val="100000"/>
              </a:lnSpc>
              <a:spcBef>
                <a:spcPts val="0"/>
              </a:spcBef>
              <a:buFont typeface="+mj-lt"/>
              <a:buAutoNum type="arabicPeriod"/>
            </a:pPr>
            <a:r>
              <a:rPr lang="en-US" sz="1200" cap="none" dirty="0"/>
              <a:t>Put page number for “pin cite”. If multiple pages, use dash, “1-5”, or commas, “1, 3, 5”) drop repetitious digits, retain last two.  </a:t>
            </a:r>
          </a:p>
          <a:p>
            <a:pPr marL="228600" indent="-228600" algn="l">
              <a:lnSpc>
                <a:spcPct val="100000"/>
              </a:lnSpc>
              <a:spcBef>
                <a:spcPts val="0"/>
              </a:spcBef>
              <a:buFont typeface="+mj-lt"/>
              <a:buAutoNum type="arabicPeriod"/>
            </a:pPr>
            <a:r>
              <a:rPr lang="en-US" sz="1200" cap="none" dirty="0"/>
              <a:t>Open parenthesis.  </a:t>
            </a:r>
          </a:p>
          <a:p>
            <a:pPr marL="228600" indent="-228600" algn="l">
              <a:lnSpc>
                <a:spcPct val="100000"/>
              </a:lnSpc>
              <a:spcBef>
                <a:spcPts val="0"/>
              </a:spcBef>
              <a:buFont typeface="+mj-lt"/>
              <a:buAutoNum type="arabicPeriod"/>
            </a:pPr>
            <a:r>
              <a:rPr lang="en-US" sz="1200" cap="none" dirty="0"/>
              <a:t>For federal cases, put the Bluebook abbreviation for the circuit or district (e.g., 11th Cir. or M.D. Fla.).  Use the Bluebook abbreviation for the state.</a:t>
            </a:r>
          </a:p>
          <a:p>
            <a:pPr marL="228600" indent="-228600" algn="l">
              <a:lnSpc>
                <a:spcPct val="100000"/>
              </a:lnSpc>
              <a:spcBef>
                <a:spcPts val="0"/>
              </a:spcBef>
              <a:buFont typeface="+mj-lt"/>
              <a:buAutoNum type="arabicPeriod"/>
            </a:pPr>
            <a:r>
              <a:rPr lang="en-US" sz="1200" cap="none" dirty="0"/>
              <a:t>For state cases, put the Bluebook abbreviation for the name of the court (e.g., Fla., if Supreme Court, or Fla. Dist. Ct. App., if Appeals Court ). Use the Blue book abbreviation for the state.</a:t>
            </a:r>
          </a:p>
          <a:p>
            <a:pPr marL="228600" indent="-228600" algn="l">
              <a:lnSpc>
                <a:spcPct val="100000"/>
              </a:lnSpc>
              <a:spcBef>
                <a:spcPts val="0"/>
              </a:spcBef>
              <a:buFont typeface="+mj-lt"/>
              <a:buAutoNum type="arabicPeriod"/>
            </a:pPr>
            <a:r>
              <a:rPr lang="en-US" sz="1200" cap="none" dirty="0"/>
              <a:t>No abbreviation is needed if reporter is for the federal or state Supreme Court only (e.g., U.S., Sup. Ct., L. Ed. or Fla.). </a:t>
            </a:r>
          </a:p>
          <a:p>
            <a:pPr marL="228600" indent="-228600" algn="l">
              <a:lnSpc>
                <a:spcPct val="100000"/>
              </a:lnSpc>
              <a:spcBef>
                <a:spcPts val="0"/>
              </a:spcBef>
              <a:buFont typeface="+mj-lt"/>
              <a:buAutoNum type="arabicPeriod"/>
            </a:pPr>
            <a:r>
              <a:rPr lang="en-US" sz="1200" cap="none" dirty="0"/>
              <a:t>Put year case was decided and close parenthesis.  </a:t>
            </a:r>
          </a:p>
          <a:p>
            <a:pPr marL="228600" indent="-228600" algn="l">
              <a:lnSpc>
                <a:spcPct val="100000"/>
              </a:lnSpc>
              <a:spcBef>
                <a:spcPts val="0"/>
              </a:spcBef>
              <a:buFont typeface="+mj-lt"/>
              <a:buAutoNum type="arabicPeriod"/>
            </a:pPr>
            <a:r>
              <a:rPr lang="en-US" sz="1200" cap="none" dirty="0"/>
              <a:t>Consider explaining cite in additional parenthesis, and finish with a period.  </a:t>
            </a:r>
          </a:p>
          <a:p>
            <a:pPr marL="228600" indent="-228600" algn="l">
              <a:lnSpc>
                <a:spcPct val="100000"/>
              </a:lnSpc>
              <a:spcBef>
                <a:spcPts val="0"/>
              </a:spcBef>
              <a:buFont typeface="+mj-lt"/>
              <a:buAutoNum type="arabicPeriod"/>
            </a:pPr>
            <a:r>
              <a:rPr lang="en-US" sz="1200" cap="none" dirty="0"/>
              <a:t>Here is an example:</a:t>
            </a:r>
          </a:p>
          <a:p>
            <a:pPr marL="228600" indent="-228600" algn="l">
              <a:lnSpc>
                <a:spcPct val="100000"/>
              </a:lnSpc>
              <a:spcBef>
                <a:spcPts val="0"/>
              </a:spcBef>
              <a:buFont typeface="+mj-lt"/>
              <a:buAutoNum type="arabicPeriod"/>
            </a:pPr>
            <a:r>
              <a:rPr lang="en-US" sz="1200" cap="none" dirty="0"/>
              <a:t>Smith v. Jones, 112 F. Supp. 345, 350-55 (N.D. Fla. 1993).</a:t>
            </a:r>
          </a:p>
          <a:p>
            <a:pPr marL="228600" indent="-228600" algn="l">
              <a:lnSpc>
                <a:spcPct val="100000"/>
              </a:lnSpc>
              <a:spcBef>
                <a:spcPts val="0"/>
              </a:spcBef>
              <a:buFont typeface="+mj-lt"/>
              <a:buAutoNum type="arabicPeriod"/>
            </a:pPr>
            <a:r>
              <a:rPr lang="en-US" sz="1200" cap="none" dirty="0"/>
              <a:t>If you cite case and page again, there is no intervening cite, and preceding cite contains only one authority, replace the citation with Id.</a:t>
            </a:r>
          </a:p>
          <a:p>
            <a:pPr marL="228600" indent="-228600" algn="l">
              <a:lnSpc>
                <a:spcPct val="100000"/>
              </a:lnSpc>
              <a:spcBef>
                <a:spcPts val="0"/>
              </a:spcBef>
              <a:buFont typeface="+mj-lt"/>
              <a:buAutoNum type="arabicPeriod"/>
            </a:pPr>
            <a:r>
              <a:rPr lang="en-US" sz="1200" cap="none" dirty="0"/>
              <a:t>If you cite case again but page for pin cite is different (don’t use “p.”), replace the citation with Id. at [page number].</a:t>
            </a:r>
          </a:p>
          <a:p>
            <a:pPr marL="228600" indent="-228600" algn="l">
              <a:lnSpc>
                <a:spcPct val="100000"/>
              </a:lnSpc>
              <a:spcBef>
                <a:spcPts val="0"/>
              </a:spcBef>
              <a:buFont typeface="+mj-lt"/>
              <a:buAutoNum type="arabicPeriod"/>
            </a:pPr>
            <a:r>
              <a:rPr lang="en-US" sz="1200" cap="none" dirty="0"/>
              <a:t>If there is an intervening cite or preceding cite with multiple authorities, and you cite again replace the citation with this form: Smith, 112 F. Supp. at [page number].</a:t>
            </a:r>
          </a:p>
          <a:p>
            <a:pPr marL="228600" indent="-228600" algn="l">
              <a:lnSpc>
                <a:spcPct val="100000"/>
              </a:lnSpc>
              <a:spcBef>
                <a:spcPts val="0"/>
              </a:spcBef>
              <a:buFont typeface="+mj-lt"/>
              <a:buAutoNum type="arabicPeriod"/>
            </a:pPr>
            <a:r>
              <a:rPr lang="en-US" sz="1200" cap="none" dirty="0"/>
              <a:t>Start with defendant not plaintiff if a criminal case.</a:t>
            </a:r>
          </a:p>
          <a:p>
            <a:pPr algn="l"/>
            <a:endParaRPr lang="en-US" sz="1200" dirty="0"/>
          </a:p>
        </p:txBody>
      </p:sp>
    </p:spTree>
    <p:extLst>
      <p:ext uri="{BB962C8B-B14F-4D97-AF65-F5344CB8AC3E}">
        <p14:creationId xmlns:p14="http://schemas.microsoft.com/office/powerpoint/2010/main" val="658020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F1894-AF54-4A0F-8209-3DAD3901E184}"/>
              </a:ext>
            </a:extLst>
          </p:cNvPr>
          <p:cNvSpPr>
            <a:spLocks noGrp="1"/>
          </p:cNvSpPr>
          <p:nvPr>
            <p:ph sz="quarter" idx="13"/>
          </p:nvPr>
        </p:nvSpPr>
        <p:spPr/>
        <p:txBody>
          <a:bodyPr/>
          <a:lstStyle/>
          <a:p>
            <a:pPr algn="l">
              <a:lnSpc>
                <a:spcPct val="100000"/>
              </a:lnSpc>
              <a:spcBef>
                <a:spcPts val="0"/>
              </a:spcBef>
            </a:pPr>
            <a:r>
              <a:rPr lang="en-US" sz="1400" u="sng" cap="none" dirty="0"/>
              <a:t>Citing Statutes and Regulations</a:t>
            </a:r>
          </a:p>
          <a:p>
            <a:pPr algn="l">
              <a:lnSpc>
                <a:spcPct val="100000"/>
              </a:lnSpc>
              <a:spcBef>
                <a:spcPts val="0"/>
              </a:spcBef>
            </a:pPr>
            <a:endParaRPr lang="en-US" sz="1400" u="sng" cap="none" dirty="0"/>
          </a:p>
          <a:p>
            <a:pPr marL="342900" indent="-342900" algn="l">
              <a:lnSpc>
                <a:spcPct val="100000"/>
              </a:lnSpc>
              <a:spcBef>
                <a:spcPts val="0"/>
              </a:spcBef>
              <a:buFont typeface="+mj-lt"/>
              <a:buAutoNum type="arabicPeriod"/>
            </a:pPr>
            <a:r>
              <a:rPr lang="en-US" sz="1400" cap="none" dirty="0"/>
              <a:t>To cite a statute or regulation, start with title number for code or regulation (name of statute is usually omitted).  </a:t>
            </a:r>
          </a:p>
          <a:p>
            <a:pPr marL="342900" indent="-342900" algn="l">
              <a:lnSpc>
                <a:spcPct val="100000"/>
              </a:lnSpc>
              <a:spcBef>
                <a:spcPts val="0"/>
              </a:spcBef>
              <a:buFont typeface="+mj-lt"/>
              <a:buAutoNum type="arabicPeriod"/>
            </a:pPr>
            <a:r>
              <a:rPr lang="en-US" sz="1400" cap="none" dirty="0"/>
              <a:t>Then put the Bluebook abbreviation for the name of the code or regulation.  </a:t>
            </a:r>
          </a:p>
          <a:p>
            <a:pPr marL="342900" indent="-342900" algn="l">
              <a:lnSpc>
                <a:spcPct val="100000"/>
              </a:lnSpc>
              <a:spcBef>
                <a:spcPts val="0"/>
              </a:spcBef>
              <a:buFont typeface="+mj-lt"/>
              <a:buAutoNum type="arabicPeriod"/>
            </a:pPr>
            <a:r>
              <a:rPr lang="en-US" sz="1400" cap="none" dirty="0"/>
              <a:t>These are the federal statutes and regulations:  ___ U.S.C. ___, ___ C.F.R. ___</a:t>
            </a:r>
          </a:p>
          <a:p>
            <a:pPr marL="342900" indent="-342900" algn="l">
              <a:lnSpc>
                <a:spcPct val="100000"/>
              </a:lnSpc>
              <a:spcBef>
                <a:spcPts val="0"/>
              </a:spcBef>
              <a:buFont typeface="+mj-lt"/>
              <a:buAutoNum type="arabicPeriod"/>
            </a:pPr>
            <a:r>
              <a:rPr lang="en-US" sz="1400" cap="none" dirty="0"/>
              <a:t>These are the state of Florida statutes and regulations: Fla. Stat. § ___ (year), </a:t>
            </a:r>
          </a:p>
          <a:p>
            <a:pPr marL="342900" indent="-342900" algn="l">
              <a:lnSpc>
                <a:spcPct val="100000"/>
              </a:lnSpc>
              <a:spcBef>
                <a:spcPts val="0"/>
              </a:spcBef>
              <a:buFont typeface="+mj-lt"/>
              <a:buAutoNum type="arabicPeriod"/>
            </a:pPr>
            <a:r>
              <a:rPr lang="en-US" sz="1400" cap="none" dirty="0"/>
              <a:t>Fla. Admin. Code Ann. r.  ___.</a:t>
            </a:r>
          </a:p>
          <a:p>
            <a:pPr marL="342900" indent="-342900" algn="l">
              <a:lnSpc>
                <a:spcPct val="100000"/>
              </a:lnSpc>
              <a:spcBef>
                <a:spcPts val="0"/>
              </a:spcBef>
              <a:buFont typeface="+mj-lt"/>
              <a:buAutoNum type="arabicPeriod"/>
            </a:pPr>
            <a:r>
              <a:rPr lang="en-US" sz="1400" cap="none" dirty="0"/>
              <a:t>Put a section symbol, §, two if citing multiple sections, §§, one if citing multiple subsections, and then a space.   </a:t>
            </a:r>
          </a:p>
          <a:p>
            <a:pPr marL="342900" indent="-342900" algn="l">
              <a:lnSpc>
                <a:spcPct val="100000"/>
              </a:lnSpc>
              <a:spcBef>
                <a:spcPts val="0"/>
              </a:spcBef>
              <a:buFont typeface="+mj-lt"/>
              <a:buAutoNum type="arabicPeriod"/>
            </a:pPr>
            <a:r>
              <a:rPr lang="en-US" sz="1400" cap="none" dirty="0"/>
              <a:t>Then number of section and number or letters for any subsection (each in parenthesis).  Use a dash, “(a)-(b)”, if consecutive, commas, “(a), (c), (e)”, if not, and then a space.   </a:t>
            </a:r>
          </a:p>
          <a:p>
            <a:pPr marL="342900" indent="-342900" algn="l">
              <a:lnSpc>
                <a:spcPct val="100000"/>
              </a:lnSpc>
              <a:spcBef>
                <a:spcPts val="0"/>
              </a:spcBef>
              <a:buFont typeface="+mj-lt"/>
              <a:buAutoNum type="arabicPeriod"/>
            </a:pPr>
            <a:r>
              <a:rPr lang="en-US" sz="1400" cap="none" dirty="0"/>
              <a:t>Finish with year of code edition in parenthesis and a period.  </a:t>
            </a:r>
          </a:p>
          <a:p>
            <a:pPr marL="342900" indent="-342900" algn="l">
              <a:lnSpc>
                <a:spcPct val="100000"/>
              </a:lnSpc>
              <a:spcBef>
                <a:spcPts val="0"/>
              </a:spcBef>
              <a:buFont typeface="+mj-lt"/>
              <a:buAutoNum type="arabicPeriod"/>
            </a:pPr>
            <a:r>
              <a:rPr lang="en-US" sz="1400" cap="none" dirty="0"/>
              <a:t>Here is an example:</a:t>
            </a:r>
          </a:p>
          <a:p>
            <a:pPr marL="342900" indent="-342900" algn="l">
              <a:lnSpc>
                <a:spcPct val="100000"/>
              </a:lnSpc>
              <a:spcBef>
                <a:spcPts val="0"/>
              </a:spcBef>
              <a:buFont typeface="+mj-lt"/>
              <a:buAutoNum type="arabicPeriod"/>
            </a:pPr>
            <a:r>
              <a:rPr lang="en-US" sz="1400" cap="none" dirty="0"/>
              <a:t>28 U.S.C. § 105(a)(3)-(b)(1)  (2018).</a:t>
            </a:r>
          </a:p>
          <a:p>
            <a:pPr marL="342900" indent="-342900" algn="l">
              <a:lnSpc>
                <a:spcPct val="100000"/>
              </a:lnSpc>
              <a:spcBef>
                <a:spcPts val="0"/>
              </a:spcBef>
              <a:buFont typeface="+mj-lt"/>
              <a:buAutoNum type="arabicPeriod"/>
            </a:pPr>
            <a:r>
              <a:rPr lang="en-US" sz="1400" cap="none" dirty="0"/>
              <a:t>If you cite statute again, and there is no intervening cite, replace the citation with Id.</a:t>
            </a:r>
          </a:p>
          <a:p>
            <a:pPr marL="342900" indent="-342900" algn="l">
              <a:lnSpc>
                <a:spcPct val="100000"/>
              </a:lnSpc>
              <a:spcBef>
                <a:spcPts val="0"/>
              </a:spcBef>
              <a:buFont typeface="+mj-lt"/>
              <a:buAutoNum type="arabicPeriod"/>
            </a:pPr>
            <a:r>
              <a:rPr lang="en-US" sz="1400" cap="none" dirty="0"/>
              <a:t>If you cite statute again, but section is different (don’t use “at”), replace the citation with Id. § [section number].</a:t>
            </a:r>
          </a:p>
          <a:p>
            <a:pPr marL="342900" indent="-342900" algn="l">
              <a:lnSpc>
                <a:spcPct val="100000"/>
              </a:lnSpc>
              <a:spcBef>
                <a:spcPts val="0"/>
              </a:spcBef>
              <a:buFont typeface="+mj-lt"/>
              <a:buAutoNum type="arabicPeriod"/>
            </a:pPr>
            <a:r>
              <a:rPr lang="en-US" sz="1400" cap="none" dirty="0"/>
              <a:t>If there is an intervening cite and you cite statute again, replace the citation with this form:  28 U.S.C. § 106.  or   § 106.</a:t>
            </a:r>
          </a:p>
          <a:p>
            <a:pPr algn="l"/>
            <a:endParaRPr lang="en-US" sz="1800" dirty="0"/>
          </a:p>
        </p:txBody>
      </p:sp>
    </p:spTree>
    <p:extLst>
      <p:ext uri="{BB962C8B-B14F-4D97-AF65-F5344CB8AC3E}">
        <p14:creationId xmlns:p14="http://schemas.microsoft.com/office/powerpoint/2010/main" val="4074052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B3143-E162-8054-1F81-DE112122DB71}"/>
              </a:ext>
            </a:extLst>
          </p:cNvPr>
          <p:cNvSpPr>
            <a:spLocks noGrp="1"/>
          </p:cNvSpPr>
          <p:nvPr>
            <p:ph sz="quarter" idx="13"/>
          </p:nvPr>
        </p:nvSpPr>
        <p:spPr/>
        <p:txBody>
          <a:bodyPr/>
          <a:lstStyle/>
          <a:p>
            <a:r>
              <a:rPr lang="en-US" dirty="0"/>
              <a:t>recommend a more powerful model</a:t>
            </a:r>
          </a:p>
          <a:p>
            <a:r>
              <a:rPr lang="en-US" dirty="0"/>
              <a:t>(or leave as is)</a:t>
            </a:r>
          </a:p>
        </p:txBody>
      </p:sp>
    </p:spTree>
    <p:extLst>
      <p:ext uri="{BB962C8B-B14F-4D97-AF65-F5344CB8AC3E}">
        <p14:creationId xmlns:p14="http://schemas.microsoft.com/office/powerpoint/2010/main" val="2723424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909FDE23-188D-ADD1-E268-A9BDF545B2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4716" y="785302"/>
            <a:ext cx="11325324" cy="5295458"/>
          </a:xfrm>
          <a:prstGeom prst="rect">
            <a:avLst/>
          </a:prstGeom>
        </p:spPr>
      </p:pic>
    </p:spTree>
    <p:extLst>
      <p:ext uri="{BB962C8B-B14F-4D97-AF65-F5344CB8AC3E}">
        <p14:creationId xmlns:p14="http://schemas.microsoft.com/office/powerpoint/2010/main" val="1254023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6E4611-AAC0-BDBB-7FEC-23FE421903D1}"/>
              </a:ext>
            </a:extLst>
          </p:cNvPr>
          <p:cNvSpPr>
            <a:spLocks noGrp="1"/>
          </p:cNvSpPr>
          <p:nvPr>
            <p:ph sz="quarter" idx="13"/>
          </p:nvPr>
        </p:nvSpPr>
        <p:spPr/>
        <p:txBody>
          <a:bodyPr/>
          <a:lstStyle/>
          <a:p>
            <a:pPr algn="l">
              <a:lnSpc>
                <a:spcPts val="1950"/>
              </a:lnSpc>
              <a:buNone/>
            </a:pPr>
            <a:endParaRPr lang="en-US" sz="1600" b="1" dirty="0">
              <a:solidFill>
                <a:srgbClr val="000000"/>
              </a:solidFill>
              <a:effectLst/>
              <a:latin typeface="Roboto" panose="02000000000000000000" pitchFamily="2" charset="0"/>
            </a:endParaRPr>
          </a:p>
          <a:p>
            <a:pPr algn="l">
              <a:lnSpc>
                <a:spcPts val="1950"/>
              </a:lnSpc>
              <a:buNone/>
            </a:pPr>
            <a:endParaRPr lang="en-US" sz="1600" b="1" dirty="0">
              <a:solidFill>
                <a:srgbClr val="000000"/>
              </a:solidFill>
              <a:latin typeface="Roboto" panose="02000000000000000000" pitchFamily="2" charset="0"/>
            </a:endParaRPr>
          </a:p>
          <a:p>
            <a:pPr algn="l">
              <a:lnSpc>
                <a:spcPts val="1950"/>
              </a:lnSpc>
              <a:buNone/>
            </a:pPr>
            <a:r>
              <a:rPr lang="en-US" sz="1600" b="1" dirty="0">
                <a:solidFill>
                  <a:srgbClr val="000000"/>
                </a:solidFill>
                <a:effectLst/>
                <a:latin typeface="Roboto" panose="02000000000000000000" pitchFamily="2" charset="0"/>
              </a:rPr>
              <a:t>GPT‑5.5 Instant</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Purpose:</a:t>
            </a:r>
            <a:r>
              <a:rPr lang="en-US" sz="1600" b="0" i="0" dirty="0">
                <a:solidFill>
                  <a:srgbClr val="000000"/>
                </a:solidFill>
                <a:effectLst/>
                <a:latin typeface="Roboto" panose="02000000000000000000" pitchFamily="2" charset="0"/>
              </a:rPr>
              <a:t> High‑speed “daily driver” for general users.</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Strengths:</a:t>
            </a:r>
            <a:endParaRPr lang="en-US" sz="1600" b="0" i="0" dirty="0">
              <a:solidFill>
                <a:srgbClr val="000000"/>
              </a:solidFill>
              <a:effectLst/>
              <a:latin typeface="Roboto" panose="02000000000000000000" pitchFamily="2" charset="0"/>
            </a:endParaRP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Fast responses with low latency.</a:t>
            </a: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52.5% fewer hallucinations vs GPT‑5.3 Instant.</a:t>
            </a: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30% fewer words and lines → more concise answers. </a:t>
            </a: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Real‑time self‑correction and improved factuality. </a:t>
            </a: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Better at deciding when to use web search.</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Use cases:</a:t>
            </a:r>
            <a:r>
              <a:rPr lang="en-US" sz="1600" b="0" i="0" dirty="0">
                <a:solidFill>
                  <a:srgbClr val="000000"/>
                </a:solidFill>
                <a:effectLst/>
                <a:latin typeface="Roboto" panose="02000000000000000000" pitchFamily="2" charset="0"/>
              </a:rPr>
              <a:t> Everyday Q&amp;A, writing, summarizing, light coding, translation.</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Availability:</a:t>
            </a:r>
            <a:r>
              <a:rPr lang="en-US" sz="1600" b="0" i="0" dirty="0">
                <a:solidFill>
                  <a:srgbClr val="000000"/>
                </a:solidFill>
                <a:effectLst/>
                <a:latin typeface="Roboto" panose="02000000000000000000" pitchFamily="2" charset="0"/>
              </a:rPr>
              <a:t> Free, Plus, Pro, Business, Enterprise. </a:t>
            </a:r>
          </a:p>
          <a:p>
            <a:pPr algn="l">
              <a:lnSpc>
                <a:spcPts val="1950"/>
              </a:lnSpc>
              <a:buNone/>
            </a:pPr>
            <a:r>
              <a:rPr lang="en-US" sz="1600" b="1" dirty="0">
                <a:solidFill>
                  <a:srgbClr val="000000"/>
                </a:solidFill>
                <a:effectLst/>
                <a:latin typeface="Roboto" panose="02000000000000000000" pitchFamily="2" charset="0"/>
              </a:rPr>
              <a:t>GPT‑5.5 Thinking</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Purpose:</a:t>
            </a:r>
            <a:r>
              <a:rPr lang="en-US" sz="1600" b="0" i="0" dirty="0">
                <a:solidFill>
                  <a:srgbClr val="000000"/>
                </a:solidFill>
                <a:effectLst/>
                <a:latin typeface="Roboto" panose="02000000000000000000" pitchFamily="2" charset="0"/>
              </a:rPr>
              <a:t> Deep reasoning for complex tasks.</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Strengths:</a:t>
            </a:r>
            <a:endParaRPr lang="en-US" sz="1600" b="0" i="0" dirty="0">
              <a:solidFill>
                <a:srgbClr val="000000"/>
              </a:solidFill>
              <a:effectLst/>
              <a:latin typeface="Roboto" panose="02000000000000000000" pitchFamily="2" charset="0"/>
            </a:endParaRP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More deliberate multi‑step reasoning.</a:t>
            </a: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Designed for logic‑heavy, research‑grade tasks.</a:t>
            </a:r>
          </a:p>
          <a:p>
            <a:pPr marL="742950" lvl="1" indent="-285750" algn="l">
              <a:buFont typeface="Arial" panose="020B0604020202020204" pitchFamily="34" charset="0"/>
              <a:buChar char="•"/>
            </a:pPr>
            <a:r>
              <a:rPr lang="en-US" sz="1600" b="0" i="0" dirty="0">
                <a:solidFill>
                  <a:srgbClr val="000000"/>
                </a:solidFill>
                <a:effectLst/>
                <a:latin typeface="Roboto" panose="02000000000000000000" pitchFamily="2" charset="0"/>
              </a:rPr>
              <a:t>Better for math, analysis, planning, and long‑horizon problems.</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Use cases:</a:t>
            </a:r>
            <a:r>
              <a:rPr lang="en-US" sz="1600" b="0" i="0" dirty="0">
                <a:solidFill>
                  <a:srgbClr val="000000"/>
                </a:solidFill>
                <a:effectLst/>
                <a:latin typeface="Roboto" panose="02000000000000000000" pitchFamily="2" charset="0"/>
              </a:rPr>
              <a:t> Research, multi‑step logic, complex coding, analytical workflows.</a:t>
            </a:r>
          </a:p>
          <a:p>
            <a:pPr algn="l">
              <a:buFont typeface="Arial" panose="020B0604020202020204" pitchFamily="34" charset="0"/>
              <a:buChar char="•"/>
            </a:pPr>
            <a:r>
              <a:rPr lang="en-US" sz="1600" b="1" i="0" dirty="0">
                <a:solidFill>
                  <a:srgbClr val="000000"/>
                </a:solidFill>
                <a:effectLst/>
                <a:latin typeface="Roboto" panose="02000000000000000000" pitchFamily="2" charset="0"/>
              </a:rPr>
              <a:t>Availability:</a:t>
            </a:r>
            <a:r>
              <a:rPr lang="en-US" sz="1600" b="0" i="0" dirty="0">
                <a:solidFill>
                  <a:srgbClr val="000000"/>
                </a:solidFill>
                <a:effectLst/>
                <a:latin typeface="Roboto" panose="02000000000000000000" pitchFamily="2" charset="0"/>
              </a:rPr>
              <a:t> Plus, Team, Pro, Business, Enterprise (not Free). </a:t>
            </a:r>
          </a:p>
          <a:p>
            <a:endParaRPr lang="en-US" dirty="0"/>
          </a:p>
        </p:txBody>
      </p:sp>
    </p:spTree>
    <p:extLst>
      <p:ext uri="{BB962C8B-B14F-4D97-AF65-F5344CB8AC3E}">
        <p14:creationId xmlns:p14="http://schemas.microsoft.com/office/powerpoint/2010/main" val="1571937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C3E9-FE74-EA29-996E-B436DCC4CD91}"/>
              </a:ext>
            </a:extLst>
          </p:cNvPr>
          <p:cNvSpPr>
            <a:spLocks noGrp="1"/>
          </p:cNvSpPr>
          <p:nvPr>
            <p:ph type="ctrTitle"/>
          </p:nvPr>
        </p:nvSpPr>
        <p:spPr>
          <a:xfrm>
            <a:off x="1523004" y="-541019"/>
            <a:ext cx="9145991" cy="3630384"/>
          </a:xfrm>
        </p:spPr>
        <p:txBody>
          <a:bodyPr/>
          <a:lstStyle/>
          <a:p>
            <a:pPr algn="ctr"/>
            <a:r>
              <a:rPr lang="en-US" sz="9600" dirty="0"/>
              <a:t>Pretraining</a:t>
            </a:r>
            <a:br>
              <a:rPr lang="en-US" sz="9600" dirty="0"/>
            </a:br>
            <a:r>
              <a:rPr lang="en-US" sz="4800" dirty="0"/>
              <a:t>on internet websites</a:t>
            </a:r>
          </a:p>
        </p:txBody>
      </p:sp>
    </p:spTree>
    <p:extLst>
      <p:ext uri="{BB962C8B-B14F-4D97-AF65-F5344CB8AC3E}">
        <p14:creationId xmlns:p14="http://schemas.microsoft.com/office/powerpoint/2010/main" val="302540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0FE8E2-B977-E550-A2E1-868A6E3BC4B1}"/>
              </a:ext>
            </a:extLst>
          </p:cNvPr>
          <p:cNvSpPr>
            <a:spLocks noGrp="1"/>
          </p:cNvSpPr>
          <p:nvPr>
            <p:ph sz="quarter" idx="13"/>
          </p:nvPr>
        </p:nvSpPr>
        <p:spPr/>
        <p:txBody>
          <a:bodyPr/>
          <a:lstStyle/>
          <a:p>
            <a:r>
              <a:rPr lang="en-US" dirty="0"/>
              <a:t>Add Capabilities</a:t>
            </a:r>
          </a:p>
        </p:txBody>
      </p:sp>
    </p:spTree>
    <p:extLst>
      <p:ext uri="{BB962C8B-B14F-4D97-AF65-F5344CB8AC3E}">
        <p14:creationId xmlns:p14="http://schemas.microsoft.com/office/powerpoint/2010/main" val="1330586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00A0CD-43D3-0B58-CE1A-6B4F90B7692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70122" y="836388"/>
            <a:ext cx="11222767" cy="5198652"/>
          </a:xfrm>
          <a:prstGeom prst="rect">
            <a:avLst/>
          </a:prstGeom>
        </p:spPr>
      </p:pic>
    </p:spTree>
    <p:extLst>
      <p:ext uri="{BB962C8B-B14F-4D97-AF65-F5344CB8AC3E}">
        <p14:creationId xmlns:p14="http://schemas.microsoft.com/office/powerpoint/2010/main" val="3608881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49EC6-FE68-ED44-D943-3B1283B82E1D}"/>
              </a:ext>
            </a:extLst>
          </p:cNvPr>
          <p:cNvSpPr>
            <a:spLocks noGrp="1"/>
          </p:cNvSpPr>
          <p:nvPr>
            <p:ph sz="quarter" idx="13"/>
          </p:nvPr>
        </p:nvSpPr>
        <p:spPr>
          <a:xfrm>
            <a:off x="1691050" y="561267"/>
            <a:ext cx="9264676" cy="5735465"/>
          </a:xfrm>
        </p:spPr>
        <p:txBody>
          <a:bodyPr/>
          <a:lstStyle/>
          <a:p>
            <a:pPr algn="l"/>
            <a:r>
              <a:rPr lang="en-US" sz="3600" b="1" u="sng" dirty="0"/>
              <a:t>Web Search</a:t>
            </a:r>
          </a:p>
          <a:p>
            <a:pPr algn="l"/>
            <a:r>
              <a:rPr lang="en-US" sz="3600" dirty="0"/>
              <a:t>Gives the GPT the ability to look up live, real-time information on the internet.</a:t>
            </a:r>
          </a:p>
          <a:p>
            <a:pPr algn="l"/>
            <a:endParaRPr lang="en-US" sz="3600" dirty="0"/>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1" i="0" u="sng" strike="noStrike" kern="1200" cap="all" spc="0" normalizeH="0" baseline="0" noProof="0" dirty="0">
                <a:ln>
                  <a:noFill/>
                </a:ln>
                <a:solidFill>
                  <a:prstClr val="black"/>
                </a:solidFill>
                <a:effectLst/>
                <a:uLnTx/>
                <a:uFillTx/>
                <a:latin typeface="Lora"/>
                <a:ea typeface="+mj-ea"/>
                <a:cs typeface="+mj-cs"/>
              </a:rPr>
              <a:t>Canvas</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prstClr val="black"/>
                </a:solidFill>
                <a:effectLst/>
                <a:uLnTx/>
                <a:uFillTx/>
                <a:latin typeface="Lora"/>
                <a:ea typeface="+mj-ea"/>
                <a:cs typeface="+mj-cs"/>
              </a:rPr>
              <a:t>Gives the GPT the ability to create, display, and interactively edit long-form content in a dedicated side panel (the “canvas”).</a:t>
            </a:r>
            <a:endParaRPr lang="en-US" sz="3600" dirty="0"/>
          </a:p>
        </p:txBody>
      </p:sp>
    </p:spTree>
    <p:extLst>
      <p:ext uri="{BB962C8B-B14F-4D97-AF65-F5344CB8AC3E}">
        <p14:creationId xmlns:p14="http://schemas.microsoft.com/office/powerpoint/2010/main" val="1446874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1C206B-67B5-EF7E-90E0-6F9D5DD6A427}"/>
              </a:ext>
            </a:extLst>
          </p:cNvPr>
          <p:cNvSpPr>
            <a:spLocks noGrp="1"/>
          </p:cNvSpPr>
          <p:nvPr>
            <p:ph sz="quarter" idx="13"/>
          </p:nvPr>
        </p:nvSpPr>
        <p:spPr>
          <a:xfrm>
            <a:off x="1463662" y="561267"/>
            <a:ext cx="9264676" cy="5735465"/>
          </a:xfrm>
        </p:spPr>
        <p:txBody>
          <a:bodyPr/>
          <a:lstStyle/>
          <a:p>
            <a:pPr algn="l"/>
            <a:endParaRPr lang="en-US" sz="3600" dirty="0"/>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1" i="0" u="sng" strike="noStrike" kern="1200" cap="all" spc="0" normalizeH="0" baseline="0" noProof="0" dirty="0">
                <a:ln>
                  <a:noFill/>
                </a:ln>
                <a:solidFill>
                  <a:prstClr val="black"/>
                </a:solidFill>
                <a:effectLst/>
                <a:uLnTx/>
                <a:uFillTx/>
                <a:latin typeface="Lora"/>
                <a:ea typeface="+mj-ea"/>
                <a:cs typeface="+mj-cs"/>
              </a:rPr>
              <a:t>Image generation</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prstClr val="black"/>
                </a:solidFill>
                <a:effectLst/>
                <a:uLnTx/>
                <a:uFillTx/>
                <a:latin typeface="Lora"/>
                <a:ea typeface="+mj-ea"/>
                <a:cs typeface="+mj-cs"/>
              </a:rPr>
              <a:t>Gives the </a:t>
            </a:r>
            <a:r>
              <a:rPr kumimoji="0" lang="en-US" sz="3600" b="0" i="0" u="none" strike="noStrike" kern="1200" cap="all" spc="0" normalizeH="0" baseline="0" noProof="0" dirty="0" err="1">
                <a:ln>
                  <a:noFill/>
                </a:ln>
                <a:solidFill>
                  <a:prstClr val="black"/>
                </a:solidFill>
                <a:effectLst/>
                <a:uLnTx/>
                <a:uFillTx/>
                <a:latin typeface="Lora"/>
                <a:ea typeface="+mj-ea"/>
                <a:cs typeface="+mj-cs"/>
              </a:rPr>
              <a:t>Gpt</a:t>
            </a:r>
            <a:r>
              <a:rPr kumimoji="0" lang="en-US" sz="3600" b="0" i="0" u="none" strike="noStrike" kern="1200" cap="all" spc="0" normalizeH="0" baseline="0" noProof="0" dirty="0">
                <a:ln>
                  <a:noFill/>
                </a:ln>
                <a:solidFill>
                  <a:prstClr val="black"/>
                </a:solidFill>
                <a:effectLst/>
                <a:uLnTx/>
                <a:uFillTx/>
                <a:latin typeface="Lora"/>
                <a:ea typeface="+mj-ea"/>
                <a:cs typeface="+mj-cs"/>
              </a:rPr>
              <a:t> the ability to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prstClr val="black"/>
                </a:solidFill>
                <a:effectLst/>
                <a:uLnTx/>
                <a:uFillTx/>
                <a:latin typeface="Lora"/>
                <a:ea typeface="+mj-ea"/>
                <a:cs typeface="+mj-cs"/>
              </a:rPr>
              <a:t>create original images based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prstClr val="black"/>
                </a:solidFill>
                <a:effectLst/>
                <a:uLnTx/>
                <a:uFillTx/>
                <a:latin typeface="Lora"/>
                <a:ea typeface="+mj-ea"/>
                <a:cs typeface="+mj-cs"/>
              </a:rPr>
              <a:t>on a text description. </a:t>
            </a:r>
          </a:p>
          <a:p>
            <a:pPr algn="l"/>
            <a:endParaRPr lang="en-US" sz="3600" dirty="0"/>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1" i="0" u="sng" strike="noStrike" kern="1200" cap="all" spc="0" normalizeH="0" baseline="0" noProof="0" dirty="0">
                <a:ln>
                  <a:noFill/>
                </a:ln>
                <a:solidFill>
                  <a:prstClr val="black"/>
                </a:solidFill>
                <a:effectLst/>
                <a:uLnTx/>
                <a:uFillTx/>
                <a:latin typeface="Lora"/>
                <a:ea typeface="+mj-ea"/>
                <a:cs typeface="+mj-cs"/>
              </a:rPr>
              <a:t>Code Interpreter and Data Analysis</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prstClr val="black"/>
                </a:solidFill>
                <a:effectLst/>
                <a:uLnTx/>
                <a:uFillTx/>
                <a:latin typeface="Lora"/>
                <a:ea typeface="+mj-ea"/>
                <a:cs typeface="+mj-cs"/>
              </a:rPr>
              <a:t>Gives the GPT The ability to run code (</a:t>
            </a:r>
            <a:r>
              <a:rPr kumimoji="0" lang="en-US" sz="3600" b="0" i="1" strike="noStrike" kern="1200" cap="all" spc="0" normalizeH="0" baseline="0" noProof="0" dirty="0">
                <a:ln>
                  <a:noFill/>
                </a:ln>
                <a:solidFill>
                  <a:prstClr val="black"/>
                </a:solidFill>
                <a:effectLst/>
                <a:uLnTx/>
                <a:uFillTx/>
                <a:latin typeface="Lora"/>
                <a:ea typeface="+mj-ea"/>
                <a:cs typeface="+mj-cs"/>
              </a:rPr>
              <a:t>e.g.</a:t>
            </a:r>
            <a:r>
              <a:rPr kumimoji="0" lang="en-US" sz="3600" b="0" i="0" u="none" strike="noStrike" kern="1200" cap="all" spc="0" normalizeH="0" baseline="0" noProof="0" dirty="0">
                <a:ln>
                  <a:noFill/>
                </a:ln>
                <a:solidFill>
                  <a:prstClr val="black"/>
                </a:solidFill>
                <a:effectLst/>
                <a:uLnTx/>
                <a:uFillTx/>
                <a:latin typeface="Lora"/>
                <a:ea typeface="+mj-ea"/>
                <a:cs typeface="+mj-cs"/>
              </a:rPr>
              <a:t>, python libraries).</a:t>
            </a:r>
          </a:p>
          <a:p>
            <a:pPr algn="l"/>
            <a:endParaRPr lang="en-US" sz="3600" dirty="0"/>
          </a:p>
          <a:p>
            <a:endParaRPr lang="en-US" sz="1800" dirty="0"/>
          </a:p>
        </p:txBody>
      </p:sp>
      <p:pic>
        <p:nvPicPr>
          <p:cNvPr id="6" name="Picture 5">
            <a:extLst>
              <a:ext uri="{FF2B5EF4-FFF2-40B4-BE49-F238E27FC236}">
                <a16:creationId xmlns:a16="http://schemas.microsoft.com/office/drawing/2014/main" id="{49C539BA-73C2-B7E3-7B79-0299886E4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74" y="561267"/>
            <a:ext cx="1936377" cy="2904565"/>
          </a:xfrm>
          <a:prstGeom prst="rect">
            <a:avLst/>
          </a:prstGeom>
        </p:spPr>
      </p:pic>
    </p:spTree>
    <p:extLst>
      <p:ext uri="{BB962C8B-B14F-4D97-AF65-F5344CB8AC3E}">
        <p14:creationId xmlns:p14="http://schemas.microsoft.com/office/powerpoint/2010/main" val="3813829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8A69C-D61F-A3D5-5E65-CC5839464A14}"/>
              </a:ext>
            </a:extLst>
          </p:cNvPr>
          <p:cNvSpPr>
            <a:spLocks noGrp="1"/>
          </p:cNvSpPr>
          <p:nvPr>
            <p:ph sz="quarter" idx="13"/>
          </p:nvPr>
        </p:nvSpPr>
        <p:spPr/>
        <p:txBody>
          <a:bodyPr/>
          <a:lstStyle/>
          <a:p>
            <a:r>
              <a:rPr lang="en-US" sz="3600" dirty="0"/>
              <a:t>Useful Python libraries:</a:t>
            </a:r>
          </a:p>
          <a:p>
            <a:endParaRPr lang="en-US" sz="3600" dirty="0"/>
          </a:p>
          <a:p>
            <a:r>
              <a:rPr lang="en-US" sz="3600" b="1" dirty="0" err="1"/>
              <a:t>pyspellchecker</a:t>
            </a:r>
            <a:r>
              <a:rPr lang="en-US" sz="3600" dirty="0"/>
              <a:t> and </a:t>
            </a:r>
            <a:r>
              <a:rPr lang="en-US" sz="3600" b="1" dirty="0" err="1"/>
              <a:t>language_tool_python</a:t>
            </a:r>
            <a:r>
              <a:rPr lang="en-US" sz="3600" b="1" dirty="0"/>
              <a:t> </a:t>
            </a:r>
            <a:r>
              <a:rPr lang="en-US" sz="3600" dirty="0"/>
              <a:t>(to check spelling &amp; Grammar)</a:t>
            </a:r>
          </a:p>
          <a:p>
            <a:endParaRPr lang="en-US" sz="3600" dirty="0"/>
          </a:p>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1" i="0" u="none" strike="noStrike" kern="1200" cap="all" spc="0" normalizeH="0" baseline="0" noProof="0" dirty="0">
                <a:ln>
                  <a:noFill/>
                </a:ln>
                <a:solidFill>
                  <a:prstClr val="black"/>
                </a:solidFill>
                <a:effectLst/>
                <a:uLnTx/>
                <a:uFillTx/>
                <a:latin typeface="Lora"/>
                <a:ea typeface="+mj-ea"/>
                <a:cs typeface="+mj-cs"/>
              </a:rPr>
              <a:t>python-docx</a:t>
            </a:r>
            <a:r>
              <a:rPr kumimoji="0" lang="en-US" sz="3600" b="0" i="0" u="none" strike="noStrike" kern="1200" cap="all" spc="0" normalizeH="0" baseline="0" noProof="0" dirty="0">
                <a:ln>
                  <a:noFill/>
                </a:ln>
                <a:solidFill>
                  <a:prstClr val="black"/>
                </a:solidFill>
                <a:effectLst/>
                <a:uLnTx/>
                <a:uFillTx/>
                <a:latin typeface="Lora"/>
                <a:ea typeface="+mj-ea"/>
                <a:cs typeface="+mj-cs"/>
              </a:rPr>
              <a:t> or </a:t>
            </a:r>
            <a:r>
              <a:rPr kumimoji="0" lang="en-US" sz="3600" b="1" i="0" u="none" strike="noStrike" kern="1200" cap="all" spc="0" normalizeH="0" baseline="0" noProof="0" dirty="0" err="1">
                <a:ln>
                  <a:noFill/>
                </a:ln>
                <a:solidFill>
                  <a:prstClr val="black"/>
                </a:solidFill>
                <a:effectLst/>
                <a:uLnTx/>
                <a:uFillTx/>
                <a:latin typeface="Lora"/>
                <a:ea typeface="+mj-ea"/>
                <a:cs typeface="+mj-cs"/>
              </a:rPr>
              <a:t>pdfplumber</a:t>
            </a:r>
            <a:r>
              <a:rPr kumimoji="0" lang="en-US" sz="3600" b="1" i="0" u="none" strike="noStrike" kern="1200" cap="all" spc="0" normalizeH="0" baseline="0" noProof="0" dirty="0">
                <a:ln>
                  <a:noFill/>
                </a:ln>
                <a:solidFill>
                  <a:prstClr val="black"/>
                </a:solidFill>
                <a:effectLst/>
                <a:uLnTx/>
                <a:uFillTx/>
                <a:latin typeface="Lora"/>
                <a:ea typeface="+mj-ea"/>
                <a:cs typeface="+mj-cs"/>
              </a:rPr>
              <a:t> </a:t>
            </a:r>
            <a:r>
              <a:rPr kumimoji="0" lang="en-US" sz="3600" b="0" i="0" u="none" strike="noStrike" kern="1200" cap="all" spc="0" normalizeH="0" baseline="0" noProof="0" dirty="0">
                <a:ln>
                  <a:noFill/>
                </a:ln>
                <a:solidFill>
                  <a:prstClr val="black"/>
                </a:solidFill>
                <a:effectLst/>
                <a:uLnTx/>
                <a:uFillTx/>
                <a:latin typeface="Lora"/>
                <a:ea typeface="+mj-ea"/>
                <a:cs typeface="+mj-cs"/>
              </a:rPr>
              <a:t>(to check document format, font)</a:t>
            </a:r>
          </a:p>
          <a:p>
            <a:endParaRPr lang="en-US" sz="3600" dirty="0"/>
          </a:p>
        </p:txBody>
      </p:sp>
    </p:spTree>
    <p:extLst>
      <p:ext uri="{BB962C8B-B14F-4D97-AF65-F5344CB8AC3E}">
        <p14:creationId xmlns:p14="http://schemas.microsoft.com/office/powerpoint/2010/main" val="1661541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1F2B8-DC7C-9DB5-E31B-3EA89B5AF50B}"/>
              </a:ext>
            </a:extLst>
          </p:cNvPr>
          <p:cNvSpPr>
            <a:spLocks noGrp="1"/>
          </p:cNvSpPr>
          <p:nvPr>
            <p:ph sz="quarter" idx="13"/>
          </p:nvPr>
        </p:nvSpPr>
        <p:spPr/>
        <p:txBody>
          <a:bodyPr/>
          <a:lstStyle/>
          <a:p>
            <a:r>
              <a:rPr lang="en-US" dirty="0"/>
              <a:t>Debug the GPT</a:t>
            </a:r>
          </a:p>
        </p:txBody>
      </p:sp>
    </p:spTree>
    <p:extLst>
      <p:ext uri="{BB962C8B-B14F-4D97-AF65-F5344CB8AC3E}">
        <p14:creationId xmlns:p14="http://schemas.microsoft.com/office/powerpoint/2010/main" val="20117098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351DCE-AD3B-5E92-DEE8-DC3F6A5AF7EB}"/>
              </a:ext>
            </a:extLst>
          </p:cNvPr>
          <p:cNvSpPr>
            <a:spLocks noGrp="1"/>
          </p:cNvSpPr>
          <p:nvPr>
            <p:ph sz="quarter" idx="13"/>
          </p:nvPr>
        </p:nvSpPr>
        <p:spPr/>
        <p:txBody>
          <a:bodyPr/>
          <a:lstStyle/>
          <a:p>
            <a:r>
              <a:rPr lang="en-US" sz="4800" dirty="0"/>
              <a:t>If the </a:t>
            </a:r>
            <a:r>
              <a:rPr lang="en-US" sz="4800" dirty="0" err="1"/>
              <a:t>gPT</a:t>
            </a:r>
            <a:r>
              <a:rPr lang="en-US" sz="4800" dirty="0"/>
              <a:t> makes a mistake,</a:t>
            </a:r>
          </a:p>
          <a:p>
            <a:endParaRPr lang="en-US" sz="4800" dirty="0"/>
          </a:p>
          <a:p>
            <a:r>
              <a:rPr lang="en-US" sz="4800" dirty="0"/>
              <a:t>Ask it what instruction would rectify the issue</a:t>
            </a:r>
          </a:p>
          <a:p>
            <a:r>
              <a:rPr lang="en-US" sz="4800" dirty="0"/>
              <a:t>(Then copy and paste it into the instructions for the GPT)</a:t>
            </a:r>
          </a:p>
        </p:txBody>
      </p:sp>
    </p:spTree>
    <p:extLst>
      <p:ext uri="{BB962C8B-B14F-4D97-AF65-F5344CB8AC3E}">
        <p14:creationId xmlns:p14="http://schemas.microsoft.com/office/powerpoint/2010/main" val="1027226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3A279-AECD-EB15-9366-03089DA8BA12}"/>
              </a:ext>
            </a:extLst>
          </p:cNvPr>
          <p:cNvSpPr>
            <a:spLocks noGrp="1"/>
          </p:cNvSpPr>
          <p:nvPr>
            <p:ph sz="quarter" idx="13"/>
          </p:nvPr>
        </p:nvSpPr>
        <p:spPr/>
        <p:txBody>
          <a:bodyPr/>
          <a:lstStyle/>
          <a:p>
            <a:r>
              <a:rPr lang="en-US" dirty="0"/>
              <a:t>Share the GPT</a:t>
            </a:r>
          </a:p>
        </p:txBody>
      </p:sp>
    </p:spTree>
    <p:extLst>
      <p:ext uri="{BB962C8B-B14F-4D97-AF65-F5344CB8AC3E}">
        <p14:creationId xmlns:p14="http://schemas.microsoft.com/office/powerpoint/2010/main" val="3529041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4660AF19-8FFF-C085-20CD-A4811F5999A6}"/>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5202" y="464565"/>
            <a:ext cx="11207687" cy="5936235"/>
          </a:xfrm>
          <a:prstGeom prst="rect">
            <a:avLst/>
          </a:prstGeom>
        </p:spPr>
      </p:pic>
    </p:spTree>
    <p:extLst>
      <p:ext uri="{BB962C8B-B14F-4D97-AF65-F5344CB8AC3E}">
        <p14:creationId xmlns:p14="http://schemas.microsoft.com/office/powerpoint/2010/main" val="1411927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D1836-DCDE-5946-6E38-3779539866F2}"/>
              </a:ext>
            </a:extLst>
          </p:cNvPr>
          <p:cNvSpPr>
            <a:spLocks noGrp="1"/>
          </p:cNvSpPr>
          <p:nvPr>
            <p:ph sz="quarter" idx="13"/>
          </p:nvPr>
        </p:nvSpPr>
        <p:spPr/>
        <p:txBody>
          <a:bodyPr/>
          <a:lstStyle/>
          <a:p>
            <a:r>
              <a:rPr lang="en-US" dirty="0"/>
              <a:t>Edit the </a:t>
            </a:r>
            <a:r>
              <a:rPr lang="en-US" dirty="0" err="1"/>
              <a:t>GPt</a:t>
            </a:r>
            <a:endParaRPr lang="en-US" dirty="0"/>
          </a:p>
          <a:p>
            <a:r>
              <a:rPr lang="en-US" sz="4800" cap="none" dirty="0"/>
              <a:t>(Click on “Explore GPTs” in Sidebar, then click on “My GPTs”</a:t>
            </a:r>
          </a:p>
        </p:txBody>
      </p:sp>
    </p:spTree>
    <p:extLst>
      <p:ext uri="{BB962C8B-B14F-4D97-AF65-F5344CB8AC3E}">
        <p14:creationId xmlns:p14="http://schemas.microsoft.com/office/powerpoint/2010/main" val="237668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F9989-8E9E-1C9C-C4BA-B21E4AB2005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BD175-3F8E-53D7-0D92-0D8B590F8B59}"/>
              </a:ext>
            </a:extLst>
          </p:cNvPr>
          <p:cNvSpPr>
            <a:spLocks noGrp="1"/>
          </p:cNvSpPr>
          <p:nvPr>
            <p:ph sz="quarter" idx="13"/>
          </p:nvPr>
        </p:nvSpPr>
        <p:spPr>
          <a:xfrm>
            <a:off x="558165" y="1572144"/>
            <a:ext cx="11075670" cy="4926331"/>
          </a:xfrm>
        </p:spPr>
        <p:txBody>
          <a:bodyPr/>
          <a:lstStyle/>
          <a:p>
            <a:pPr algn="l"/>
            <a:r>
              <a:rPr lang="en-US" dirty="0"/>
              <a:t>GPT</a:t>
            </a:r>
            <a:r>
              <a:rPr lang="en-US" cap="none" dirty="0"/>
              <a:t>s</a:t>
            </a:r>
            <a:r>
              <a:rPr lang="en-US" dirty="0"/>
              <a:t> are trained on public websites</a:t>
            </a:r>
          </a:p>
          <a:p>
            <a:pPr algn="l"/>
            <a:endParaRPr lang="en-US" dirty="0"/>
          </a:p>
          <a:p>
            <a:pPr marL="857250" indent="-857250" algn="l">
              <a:buFont typeface="Arial" panose="020B0604020202020204" pitchFamily="34" charset="0"/>
              <a:buChar char="•"/>
            </a:pPr>
            <a:r>
              <a:rPr lang="en-US" sz="3600" u="sng" dirty="0"/>
              <a:t>GPT-3</a:t>
            </a:r>
          </a:p>
          <a:p>
            <a:pPr marL="1314450" lvl="2" indent="-857250" algn="l">
              <a:buFont typeface="Arial" panose="020B0604020202020204" pitchFamily="34" charset="0"/>
              <a:buChar char="•"/>
            </a:pPr>
            <a:r>
              <a:rPr lang="en-US" sz="3600" cap="none" dirty="0"/>
              <a:t>Common Crawl (60%)</a:t>
            </a:r>
          </a:p>
          <a:p>
            <a:pPr marL="1314450" lvl="2" indent="-857250" algn="l">
              <a:buFont typeface="Arial" panose="020B0604020202020204" pitchFamily="34" charset="0"/>
              <a:buChar char="•"/>
            </a:pPr>
            <a:r>
              <a:rPr lang="en-US" sz="3600" cap="none" dirty="0"/>
              <a:t>WebText2 / Reddit Submissions (22%)</a:t>
            </a:r>
          </a:p>
          <a:p>
            <a:pPr marL="1314450" lvl="2" indent="-857250" algn="l">
              <a:buFont typeface="Arial" panose="020B0604020202020204" pitchFamily="34" charset="0"/>
              <a:buChar char="•"/>
            </a:pPr>
            <a:r>
              <a:rPr lang="en-US" sz="3600" cap="none" dirty="0"/>
              <a:t>Books1, Books2 (16%)</a:t>
            </a:r>
          </a:p>
          <a:p>
            <a:pPr marL="1314450" lvl="2" indent="-857250" algn="l">
              <a:buFont typeface="Arial" panose="020B0604020202020204" pitchFamily="34" charset="0"/>
              <a:buChar char="•"/>
            </a:pPr>
            <a:r>
              <a:rPr lang="en-US" sz="3600" cap="none" dirty="0"/>
              <a:t>Wikipedia (3%)</a:t>
            </a:r>
          </a:p>
          <a:p>
            <a:pPr algn="l"/>
            <a:endParaRPr lang="en-US" dirty="0"/>
          </a:p>
          <a:p>
            <a:pPr algn="l"/>
            <a:endParaRPr lang="en-US" dirty="0"/>
          </a:p>
        </p:txBody>
      </p:sp>
    </p:spTree>
    <p:extLst>
      <p:ext uri="{BB962C8B-B14F-4D97-AF65-F5344CB8AC3E}">
        <p14:creationId xmlns:p14="http://schemas.microsoft.com/office/powerpoint/2010/main" val="3229198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0C73A5-4F87-D27C-03CC-04FB2BA4002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62903" y="651510"/>
            <a:ext cx="11101612" cy="5497829"/>
          </a:xfrm>
          <a:prstGeom prst="rect">
            <a:avLst/>
          </a:prstGeom>
        </p:spPr>
      </p:pic>
    </p:spTree>
    <p:extLst>
      <p:ext uri="{BB962C8B-B14F-4D97-AF65-F5344CB8AC3E}">
        <p14:creationId xmlns:p14="http://schemas.microsoft.com/office/powerpoint/2010/main" val="2870785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A9E3CA-66CE-CC06-509F-E56BEAA2C900}"/>
              </a:ext>
            </a:extLst>
          </p:cNvPr>
          <p:cNvSpPr>
            <a:spLocks noGrp="1"/>
          </p:cNvSpPr>
          <p:nvPr>
            <p:ph sz="quarter" idx="13"/>
          </p:nvPr>
        </p:nvSpPr>
        <p:spPr/>
        <p:txBody>
          <a:bodyPr/>
          <a:lstStyle/>
          <a:p>
            <a:r>
              <a:rPr lang="en-US" sz="4800" cap="none" dirty="0"/>
              <a:t>Click on the little pen / pencil next to the GPT you want to edit (expect to do some editing)</a:t>
            </a:r>
          </a:p>
        </p:txBody>
      </p:sp>
    </p:spTree>
    <p:extLst>
      <p:ext uri="{BB962C8B-B14F-4D97-AF65-F5344CB8AC3E}">
        <p14:creationId xmlns:p14="http://schemas.microsoft.com/office/powerpoint/2010/main" val="1540204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983F1B-A755-1355-F95D-1C840AF02BD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53630" y="366902"/>
            <a:ext cx="7136780" cy="5929123"/>
          </a:xfrm>
        </p:spPr>
      </p:pic>
    </p:spTree>
    <p:extLst>
      <p:ext uri="{BB962C8B-B14F-4D97-AF65-F5344CB8AC3E}">
        <p14:creationId xmlns:p14="http://schemas.microsoft.com/office/powerpoint/2010/main" val="201742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0D7-F74C-CD9E-C576-1CB8FFE8778E}"/>
              </a:ext>
            </a:extLst>
          </p:cNvPr>
          <p:cNvSpPr>
            <a:spLocks noGrp="1"/>
          </p:cNvSpPr>
          <p:nvPr>
            <p:ph type="ctrTitle"/>
          </p:nvPr>
        </p:nvSpPr>
        <p:spPr>
          <a:xfrm>
            <a:off x="1717450" y="2056996"/>
            <a:ext cx="9145991" cy="3630384"/>
          </a:xfrm>
        </p:spPr>
        <p:txBody>
          <a:bodyPr/>
          <a:lstStyle/>
          <a:p>
            <a:r>
              <a:rPr lang="en-US" sz="4800" dirty="0"/>
              <a:t>Types of GPT’s for Law School Classes</a:t>
            </a:r>
            <a:br>
              <a:rPr lang="en-US" sz="4800" dirty="0"/>
            </a:br>
            <a:br>
              <a:rPr lang="en-US" sz="4800" dirty="0"/>
            </a:br>
            <a:br>
              <a:rPr lang="en-US" sz="4800" dirty="0"/>
            </a:br>
            <a:r>
              <a:rPr lang="en-US" sz="4800" dirty="0"/>
              <a:t>Feedback generator</a:t>
            </a:r>
            <a:br>
              <a:rPr lang="en-US" sz="4800" dirty="0"/>
            </a:br>
            <a:r>
              <a:rPr lang="en-US" sz="4800" dirty="0"/>
              <a:t>Teaching assistant</a:t>
            </a:r>
            <a:br>
              <a:rPr lang="en-US" sz="4800" dirty="0"/>
            </a:br>
            <a:r>
              <a:rPr lang="en-US" sz="4800" dirty="0"/>
              <a:t>memo writer</a:t>
            </a:r>
            <a:br>
              <a:rPr lang="en-US" sz="4800" dirty="0"/>
            </a:br>
            <a:endParaRPr lang="en-US" sz="4800" dirty="0"/>
          </a:p>
        </p:txBody>
      </p:sp>
    </p:spTree>
    <p:extLst>
      <p:ext uri="{BB962C8B-B14F-4D97-AF65-F5344CB8AC3E}">
        <p14:creationId xmlns:p14="http://schemas.microsoft.com/office/powerpoint/2010/main" val="1858387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6E2C-040E-4D92-F9F7-F61C47F4F152}"/>
              </a:ext>
            </a:extLst>
          </p:cNvPr>
          <p:cNvSpPr>
            <a:spLocks noGrp="1"/>
          </p:cNvSpPr>
          <p:nvPr>
            <p:ph type="title"/>
          </p:nvPr>
        </p:nvSpPr>
        <p:spPr>
          <a:xfrm>
            <a:off x="4830857" y="3603170"/>
            <a:ext cx="7014009" cy="1507672"/>
          </a:xfrm>
        </p:spPr>
        <p:txBody>
          <a:bodyPr/>
          <a:lstStyle/>
          <a:p>
            <a:r>
              <a:rPr lang="en-US" dirty="0"/>
              <a:t>Students are using GPT</a:t>
            </a:r>
            <a:r>
              <a:rPr lang="en-US" cap="none" dirty="0"/>
              <a:t>s</a:t>
            </a:r>
            <a:r>
              <a:rPr lang="en-US" dirty="0"/>
              <a:t> for classes</a:t>
            </a:r>
          </a:p>
        </p:txBody>
      </p:sp>
      <p:sp>
        <p:nvSpPr>
          <p:cNvPr id="3" name="Content Placeholder 2">
            <a:extLst>
              <a:ext uri="{FF2B5EF4-FFF2-40B4-BE49-F238E27FC236}">
                <a16:creationId xmlns:a16="http://schemas.microsoft.com/office/drawing/2014/main" id="{3C6EE18F-CF72-C06C-3020-B9FA4DEAB729}"/>
              </a:ext>
            </a:extLst>
          </p:cNvPr>
          <p:cNvSpPr>
            <a:spLocks noGrp="1"/>
          </p:cNvSpPr>
          <p:nvPr>
            <p:ph sz="quarter" idx="14"/>
          </p:nvPr>
        </p:nvSpPr>
        <p:spPr>
          <a:xfrm>
            <a:off x="5484133" y="5947123"/>
            <a:ext cx="6360733" cy="744158"/>
          </a:xfrm>
        </p:spPr>
        <p:txBody>
          <a:bodyPr/>
          <a:lstStyle/>
          <a:p>
            <a:r>
              <a:rPr lang="en-US" dirty="0"/>
              <a:t>To draft a contract or memo for a writing class</a:t>
            </a:r>
          </a:p>
          <a:p>
            <a:r>
              <a:rPr lang="en-US" dirty="0"/>
              <a:t>To draft an essay or practice multiple choice questions for a substantive class</a:t>
            </a:r>
          </a:p>
          <a:p>
            <a:r>
              <a:rPr lang="en-US" dirty="0"/>
              <a:t>To prepare for oral argument</a:t>
            </a:r>
          </a:p>
        </p:txBody>
      </p:sp>
    </p:spTree>
    <p:extLst>
      <p:ext uri="{BB962C8B-B14F-4D97-AF65-F5344CB8AC3E}">
        <p14:creationId xmlns:p14="http://schemas.microsoft.com/office/powerpoint/2010/main" val="2236553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ACD5B-3424-248C-AE03-EE483B417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4B940-06AF-235C-810E-59A7361C064F}"/>
              </a:ext>
            </a:extLst>
          </p:cNvPr>
          <p:cNvSpPr>
            <a:spLocks noGrp="1"/>
          </p:cNvSpPr>
          <p:nvPr>
            <p:ph type="title"/>
          </p:nvPr>
        </p:nvSpPr>
        <p:spPr>
          <a:xfrm>
            <a:off x="4830857" y="3603170"/>
            <a:ext cx="7014009" cy="1507672"/>
          </a:xfrm>
        </p:spPr>
        <p:txBody>
          <a:bodyPr/>
          <a:lstStyle/>
          <a:p>
            <a:r>
              <a:rPr lang="en-US" dirty="0"/>
              <a:t>Will textbooks </a:t>
            </a:r>
            <a:br>
              <a:rPr lang="en-US" dirty="0"/>
            </a:br>
            <a:r>
              <a:rPr lang="en-US" dirty="0"/>
              <a:t>come with </a:t>
            </a:r>
            <a:r>
              <a:rPr lang="en-US" dirty="0" err="1"/>
              <a:t>gpt</a:t>
            </a:r>
            <a:r>
              <a:rPr lang="en-US" cap="none" dirty="0" err="1"/>
              <a:t>s</a:t>
            </a:r>
            <a:r>
              <a:rPr lang="en-US" dirty="0"/>
              <a:t> in the future?</a:t>
            </a:r>
          </a:p>
        </p:txBody>
      </p:sp>
      <p:sp>
        <p:nvSpPr>
          <p:cNvPr id="3" name="Content Placeholder 2">
            <a:extLst>
              <a:ext uri="{FF2B5EF4-FFF2-40B4-BE49-F238E27FC236}">
                <a16:creationId xmlns:a16="http://schemas.microsoft.com/office/drawing/2014/main" id="{F848BC38-3126-FF9F-49BF-FE6A1EAFE772}"/>
              </a:ext>
            </a:extLst>
          </p:cNvPr>
          <p:cNvSpPr>
            <a:spLocks noGrp="1"/>
          </p:cNvSpPr>
          <p:nvPr>
            <p:ph sz="quarter" idx="14"/>
          </p:nvPr>
        </p:nvSpPr>
        <p:spPr>
          <a:xfrm>
            <a:off x="5303829" y="5110842"/>
            <a:ext cx="6360733" cy="744158"/>
          </a:xfrm>
        </p:spPr>
        <p:txBody>
          <a:bodyPr/>
          <a:lstStyle/>
          <a:p>
            <a:r>
              <a:rPr lang="en-US" dirty="0"/>
              <a:t>Will there still be a need for personal GPT’s?</a:t>
            </a:r>
          </a:p>
        </p:txBody>
      </p:sp>
    </p:spTree>
    <p:extLst>
      <p:ext uri="{BB962C8B-B14F-4D97-AF65-F5344CB8AC3E}">
        <p14:creationId xmlns:p14="http://schemas.microsoft.com/office/powerpoint/2010/main" val="87037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0067A7-ADF8-1F7E-87E0-B9C395D04DC9}"/>
              </a:ext>
            </a:extLst>
          </p:cNvPr>
          <p:cNvSpPr>
            <a:spLocks noGrp="1"/>
          </p:cNvSpPr>
          <p:nvPr>
            <p:ph sz="quarter" idx="13"/>
          </p:nvPr>
        </p:nvSpPr>
        <p:spPr>
          <a:xfrm>
            <a:off x="638175" y="834389"/>
            <a:ext cx="11075670" cy="4926331"/>
          </a:xfrm>
        </p:spPr>
        <p:txBody>
          <a:bodyPr/>
          <a:lstStyle/>
          <a:p>
            <a:pPr algn="l"/>
            <a:r>
              <a:rPr lang="en-US" dirty="0"/>
              <a:t>GPT</a:t>
            </a:r>
            <a:r>
              <a:rPr lang="en-US" cap="none" dirty="0"/>
              <a:t>s</a:t>
            </a:r>
            <a:r>
              <a:rPr lang="en-US" dirty="0"/>
              <a:t> convert text to tokens</a:t>
            </a:r>
          </a:p>
          <a:p>
            <a:pPr algn="l"/>
            <a:endParaRPr lang="en-US" sz="2400" dirty="0"/>
          </a:p>
          <a:p>
            <a:pPr algn="l"/>
            <a:r>
              <a:rPr lang="en-US" sz="2400" cap="none" dirty="0">
                <a:solidFill>
                  <a:srgbClr val="FF0000"/>
                </a:solidFill>
              </a:rPr>
              <a:t>According to Anne Enquist’s article Critiquing and Evaluating Law Students' Writing: Advice from Thirty-Five Experts, professors should limit the number of comments on a given paper and use positive feedback both to point out the student's strengths and to encourage. </a:t>
            </a:r>
          </a:p>
          <a:p>
            <a:pPr algn="l"/>
            <a:endParaRPr lang="en-US" sz="2400" cap="none" dirty="0">
              <a:solidFill>
                <a:srgbClr val="FF0000"/>
              </a:solidFill>
            </a:endParaRPr>
          </a:p>
          <a:p>
            <a:pPr algn="l"/>
            <a:r>
              <a:rPr lang="en-US" sz="2400" cap="none" dirty="0">
                <a:solidFill>
                  <a:srgbClr val="FF0000"/>
                </a:solidFill>
              </a:rPr>
              <a:t>[11439, 311, 29026, 2998, 56409, 753, 4652, 34307, 5118, 287, 323, 76198, 1113, 7658, 20783, 6, 24838, 25, 55820, 505, 67720, 7424, 535, 51859, 11, 45724, 1288, 4017, 279, 1396, 315, 6170, 389, 264, 2728, 5684, 323, 1005, 6928, 11302, 2225, 311, 1486, 704, 279, 5575, 596, 36486, 323, 311, 15253, 13, 720]</a:t>
            </a:r>
            <a:endParaRPr lang="en-US" sz="2400" dirty="0">
              <a:solidFill>
                <a:srgbClr val="FF0000"/>
              </a:solidFill>
            </a:endParaRPr>
          </a:p>
        </p:txBody>
      </p:sp>
    </p:spTree>
    <p:extLst>
      <p:ext uri="{BB962C8B-B14F-4D97-AF65-F5344CB8AC3E}">
        <p14:creationId xmlns:p14="http://schemas.microsoft.com/office/powerpoint/2010/main" val="106631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69433-0081-3D89-7723-AE7683CF18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CD46FA-8AD2-14D2-7B00-39E0D1EAC5AC}"/>
              </a:ext>
            </a:extLst>
          </p:cNvPr>
          <p:cNvSpPr>
            <a:spLocks noGrp="1"/>
          </p:cNvSpPr>
          <p:nvPr>
            <p:ph sz="quarter" idx="13"/>
          </p:nvPr>
        </p:nvSpPr>
        <p:spPr>
          <a:xfrm>
            <a:off x="1463662" y="1122535"/>
            <a:ext cx="9264676" cy="5735465"/>
          </a:xfrm>
        </p:spPr>
        <p:txBody>
          <a:bodyPr/>
          <a:lstStyle/>
          <a:p>
            <a:pPr algn="l"/>
            <a:endParaRPr lang="en-US" dirty="0"/>
          </a:p>
          <a:p>
            <a:pPr algn="l"/>
            <a:endParaRPr lang="en-US" dirty="0"/>
          </a:p>
        </p:txBody>
      </p:sp>
      <p:sp>
        <p:nvSpPr>
          <p:cNvPr id="5" name="TextBox 4">
            <a:extLst>
              <a:ext uri="{FF2B5EF4-FFF2-40B4-BE49-F238E27FC236}">
                <a16:creationId xmlns:a16="http://schemas.microsoft.com/office/drawing/2014/main" id="{1B99746D-D5CF-7229-D9CA-FBF8443951EB}"/>
              </a:ext>
            </a:extLst>
          </p:cNvPr>
          <p:cNvSpPr txBox="1"/>
          <p:nvPr/>
        </p:nvSpPr>
        <p:spPr>
          <a:xfrm>
            <a:off x="744506" y="777240"/>
            <a:ext cx="10858500" cy="5150834"/>
          </a:xfrm>
          <a:prstGeom prst="rect">
            <a:avLst/>
          </a:prstGeom>
          <a:noFill/>
        </p:spPr>
        <p:txBody>
          <a:bodyPr wrap="square">
            <a:spAutoFit/>
          </a:bodyPr>
          <a:lstStyle/>
          <a:p>
            <a:pPr lvl="0">
              <a:lnSpc>
                <a:spcPct val="80000"/>
              </a:lnSpc>
              <a:spcBef>
                <a:spcPts val="1000"/>
              </a:spcBef>
              <a:defRPr/>
            </a:pPr>
            <a:r>
              <a:rPr lang="en-US" sz="4400" cap="all" dirty="0">
                <a:solidFill>
                  <a:prstClr val="black"/>
                </a:solidFill>
                <a:latin typeface="Lora"/>
              </a:rPr>
              <a:t>GPT</a:t>
            </a:r>
            <a:r>
              <a:rPr lang="en-US" sz="4400" dirty="0">
                <a:solidFill>
                  <a:prstClr val="black"/>
                </a:solidFill>
                <a:latin typeface="Lora"/>
              </a:rPr>
              <a:t>s</a:t>
            </a:r>
            <a:r>
              <a:rPr lang="en-US" sz="4400" cap="all" dirty="0">
                <a:solidFill>
                  <a:prstClr val="black"/>
                </a:solidFill>
                <a:latin typeface="Lora"/>
              </a:rPr>
              <a:t> convert tokens to Vector embeddings, which capture the meaning of the words</a:t>
            </a:r>
          </a:p>
          <a:p>
            <a:pPr lvl="0">
              <a:lnSpc>
                <a:spcPct val="80000"/>
              </a:lnSpc>
              <a:spcBef>
                <a:spcPts val="1000"/>
              </a:spcBef>
              <a:defRPr/>
            </a:pPr>
            <a:endParaRPr lang="en-US" sz="4800" cap="all" dirty="0">
              <a:solidFill>
                <a:prstClr val="black"/>
              </a:solidFill>
              <a:latin typeface="Lora"/>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US" sz="3600" dirty="0">
                <a:solidFill>
                  <a:srgbClr val="FF0000"/>
                </a:solidFill>
                <a:latin typeface="Lora"/>
                <a:ea typeface="+mj-ea"/>
                <a:cs typeface="+mj-cs"/>
              </a:rPr>
              <a:t>According to Anne Enquist’s article </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rgbClr val="FF0000"/>
                </a:solidFill>
                <a:effectLst/>
                <a:uLnTx/>
                <a:uFillTx/>
                <a:latin typeface="Lora"/>
                <a:ea typeface="+mj-ea"/>
                <a:cs typeface="+mj-cs"/>
              </a:rPr>
              <a:t>[11439, 311, 29026, 2998, 56409, 753, 4652, 2355]</a:t>
            </a:r>
            <a:endParaRPr lang="en-US" sz="3600" cap="all" dirty="0">
              <a:solidFill>
                <a:srgbClr val="FF0000"/>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en-US" sz="3600" b="0" i="0" u="none" strike="noStrike" kern="1200" cap="all" spc="0" normalizeH="0" baseline="0" noProof="0" dirty="0">
              <a:ln>
                <a:noFill/>
              </a:ln>
              <a:solidFill>
                <a:srgbClr val="FF0000"/>
              </a:solidFill>
              <a:effectLst/>
              <a:uLnTx/>
              <a:uFillTx/>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sz="3600" cap="all" dirty="0">
              <a:solidFill>
                <a:srgbClr val="FF0000"/>
              </a:solidFill>
              <a:latin typeface="Lora"/>
              <a:ea typeface="+mj-ea"/>
              <a:cs typeface="+mj-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400" b="0" i="1" u="none" strike="noStrike" kern="1200" spc="0" normalizeH="0" noProof="0" dirty="0" err="1">
                <a:ln>
                  <a:noFill/>
                </a:ln>
                <a:effectLst/>
                <a:uLnTx/>
                <a:uFillTx/>
                <a:latin typeface="Lora"/>
                <a:ea typeface="+mj-ea"/>
                <a:cs typeface="+mj-cs"/>
              </a:rPr>
              <a:t>E.g</a:t>
            </a:r>
            <a:r>
              <a:rPr lang="en-US" sz="2400" i="1" dirty="0">
                <a:latin typeface="Lora"/>
                <a:ea typeface="+mj-ea"/>
                <a:cs typeface="+mj-cs"/>
              </a:rPr>
              <a:t>.</a:t>
            </a:r>
            <a:r>
              <a:rPr lang="en-US" sz="2400" dirty="0">
                <a:latin typeface="Lora"/>
                <a:ea typeface="+mj-ea"/>
                <a:cs typeface="+mj-cs"/>
              </a:rPr>
              <a:t>, the meaning of the word “article” is captured in the last vector.</a:t>
            </a:r>
            <a:endParaRPr kumimoji="0" lang="en-US" sz="2400" b="0" i="0" u="none" strike="noStrike" kern="1200" spc="0" normalizeH="0" noProof="0" dirty="0">
              <a:ln>
                <a:noFill/>
              </a:ln>
              <a:effectLst/>
              <a:uLnTx/>
              <a:uFillTx/>
              <a:latin typeface="Lora"/>
              <a:ea typeface="+mj-ea"/>
              <a:cs typeface="+mj-cs"/>
            </a:endParaRPr>
          </a:p>
        </p:txBody>
      </p:sp>
      <p:cxnSp>
        <p:nvCxnSpPr>
          <p:cNvPr id="9" name="Straight Arrow Connector 8">
            <a:extLst>
              <a:ext uri="{FF2B5EF4-FFF2-40B4-BE49-F238E27FC236}">
                <a16:creationId xmlns:a16="http://schemas.microsoft.com/office/drawing/2014/main" id="{40A951B1-4A4D-6FB8-A16A-A354247883C6}"/>
              </a:ext>
            </a:extLst>
          </p:cNvPr>
          <p:cNvCxnSpPr/>
          <p:nvPr/>
        </p:nvCxnSpPr>
        <p:spPr>
          <a:xfrm flipV="1">
            <a:off x="942318" y="4686561"/>
            <a:ext cx="781396" cy="498763"/>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B14ED993-D765-5DDC-34B8-9397D64482AA}"/>
              </a:ext>
            </a:extLst>
          </p:cNvPr>
          <p:cNvCxnSpPr>
            <a:cxnSpLocks/>
          </p:cNvCxnSpPr>
          <p:nvPr/>
        </p:nvCxnSpPr>
        <p:spPr>
          <a:xfrm flipV="1">
            <a:off x="2442870" y="4662393"/>
            <a:ext cx="195349" cy="587279"/>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E66D5B1A-B13B-5487-2EA1-D3EC1A7CD9B0}"/>
              </a:ext>
            </a:extLst>
          </p:cNvPr>
          <p:cNvCxnSpPr>
            <a:cxnSpLocks/>
          </p:cNvCxnSpPr>
          <p:nvPr/>
        </p:nvCxnSpPr>
        <p:spPr>
          <a:xfrm>
            <a:off x="3749835" y="4703264"/>
            <a:ext cx="479265" cy="546408"/>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D27E3672-6380-4BC0-2197-2565D939E30D}"/>
              </a:ext>
            </a:extLst>
          </p:cNvPr>
          <p:cNvCxnSpPr>
            <a:cxnSpLocks/>
          </p:cNvCxnSpPr>
          <p:nvPr/>
        </p:nvCxnSpPr>
        <p:spPr>
          <a:xfrm flipV="1">
            <a:off x="5147445" y="4681619"/>
            <a:ext cx="93138" cy="249382"/>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F50123DB-4B37-3272-D543-98CAB3D76FA4}"/>
              </a:ext>
            </a:extLst>
          </p:cNvPr>
          <p:cNvCxnSpPr>
            <a:cxnSpLocks/>
          </p:cNvCxnSpPr>
          <p:nvPr/>
        </p:nvCxnSpPr>
        <p:spPr>
          <a:xfrm flipH="1" flipV="1">
            <a:off x="6325085" y="4762408"/>
            <a:ext cx="614310" cy="170414"/>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152CE8A-2DA2-B231-9C57-5990270BEBED}"/>
              </a:ext>
            </a:extLst>
          </p:cNvPr>
          <p:cNvCxnSpPr>
            <a:cxnSpLocks/>
          </p:cNvCxnSpPr>
          <p:nvPr/>
        </p:nvCxnSpPr>
        <p:spPr>
          <a:xfrm flipV="1">
            <a:off x="7629264" y="4956032"/>
            <a:ext cx="667275" cy="85207"/>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 name="Straight Arrow Connector 1">
            <a:extLst>
              <a:ext uri="{FF2B5EF4-FFF2-40B4-BE49-F238E27FC236}">
                <a16:creationId xmlns:a16="http://schemas.microsoft.com/office/drawing/2014/main" id="{6A7D3B3F-1825-75E1-AAAC-4023969B8933}"/>
              </a:ext>
            </a:extLst>
          </p:cNvPr>
          <p:cNvCxnSpPr>
            <a:cxnSpLocks/>
          </p:cNvCxnSpPr>
          <p:nvPr/>
        </p:nvCxnSpPr>
        <p:spPr>
          <a:xfrm flipH="1" flipV="1">
            <a:off x="8553329" y="4598045"/>
            <a:ext cx="618538" cy="627989"/>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22228D38-5951-8D92-6598-F588C7BD26E2}"/>
              </a:ext>
            </a:extLst>
          </p:cNvPr>
          <p:cNvCxnSpPr>
            <a:cxnSpLocks/>
          </p:cNvCxnSpPr>
          <p:nvPr/>
        </p:nvCxnSpPr>
        <p:spPr>
          <a:xfrm>
            <a:off x="9910473" y="4762408"/>
            <a:ext cx="582267" cy="236227"/>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73665351"/>
      </p:ext>
    </p:extLst>
  </p:cSld>
  <p:clrMapOvr>
    <a:masterClrMapping/>
  </p:clrMapOvr>
</p:sld>
</file>

<file path=ppt/theme/theme1.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782DA7-86C0-4A84-A860-11A1E6E3FB6B}">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71af3243-3dd4-4a8d-8c0d-dd76da1f02a5"/>
    <ds:schemaRef ds:uri="http://schemas.microsoft.com/sharepoint/v3"/>
    <ds:schemaRef ds:uri="http://schemas.microsoft.com/office/2006/metadata/properties"/>
    <ds:schemaRef ds:uri="http://schemas.openxmlformats.org/package/2006/metadata/core-properties"/>
    <ds:schemaRef ds:uri="230e9df3-be65-4c73-a93b-d1236ebd677e"/>
    <ds:schemaRef ds:uri="16c05727-aa75-4e4a-9b5f-8a80a1165891"/>
  </ds:schemaRefs>
</ds:datastoreItem>
</file>

<file path=customXml/itemProps2.xml><?xml version="1.0" encoding="utf-8"?>
<ds:datastoreItem xmlns:ds="http://schemas.openxmlformats.org/officeDocument/2006/customXml" ds:itemID="{076F8FCD-0A1F-4F6A-8F55-15E9E87E2E4C}">
  <ds:schemaRefs>
    <ds:schemaRef ds:uri="http://schemas.microsoft.com/sharepoint/v3/contenttype/forms"/>
  </ds:schemaRefs>
</ds:datastoreItem>
</file>

<file path=customXml/itemProps3.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{2A7EA978-E5C5-43D0-8B1A-0385FF0D8DD6}f4c2fa09-5552-4190-875c-1979579583e2-TFc553d604-a3b6-4c52-b2ed-3a769335c0fd_win32</Template>
  <TotalTime>1236</TotalTime>
  <Words>3622</Words>
  <Application>Microsoft Office PowerPoint</Application>
  <PresentationFormat>Widescreen</PresentationFormat>
  <Paragraphs>292</Paragraphs>
  <Slides>75</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Aptos</vt:lpstr>
      <vt:lpstr>Arial</vt:lpstr>
      <vt:lpstr>Lora</vt:lpstr>
      <vt:lpstr>Playfair Display Black</vt:lpstr>
      <vt:lpstr>Poppins Light</vt:lpstr>
      <vt:lpstr>Roboto</vt:lpstr>
      <vt:lpstr>Gradient Circle</vt:lpstr>
      <vt:lpstr>Creating and using Custom AI Assistants for law professors</vt:lpstr>
      <vt:lpstr>In the beginning,</vt:lpstr>
      <vt:lpstr>Until now,</vt:lpstr>
      <vt:lpstr>GPTs work differently</vt:lpstr>
      <vt:lpstr>Why a custom gpt?  Let’s take a little closer look at gpt processes:  1. Pretraining 2. Transformers 3. Text Generation</vt:lpstr>
      <vt:lpstr>Pretraining on internet websites</vt:lpstr>
      <vt:lpstr>PowerPoint Presentation</vt:lpstr>
      <vt:lpstr>PowerPoint Presentation</vt:lpstr>
      <vt:lpstr>PowerPoint Presentation</vt:lpstr>
      <vt:lpstr>PowerPoint Presentation</vt:lpstr>
      <vt:lpstr>PowerPoint Presentation</vt:lpstr>
      <vt:lpstr> Transformer Attention mechanism Multilayer perceptron / Feed Forward Neural Network</vt:lpstr>
      <vt:lpstr>PowerPoint Presentation</vt:lpstr>
      <vt:lpstr>PowerPoint Presentation</vt:lpstr>
      <vt:lpstr>PowerPoint Presentation</vt:lpstr>
      <vt:lpstr>Text Generation (Predicting the Next Word) </vt:lpstr>
      <vt:lpstr>PowerPoint Presentation</vt:lpstr>
      <vt:lpstr>It is important that the meaning of the query is accurately and completed conveyed</vt:lpstr>
      <vt:lpstr>Prompts need to be clear and complete  Identify audience and persona Provide context for prompt Explain meaning of terminology and language State what sources to use Describe the organization of the response</vt:lpstr>
      <vt:lpstr>It is also important that the GPT is given access to nonpublic information necessary to generate a response</vt:lpstr>
      <vt:lpstr>Law students are given a lot of specific information for the skills they are taught  Students are given detailed instruction; the GPT needs the same instruction to evaluate them   </vt:lpstr>
      <vt:lpstr>The source of that information is usually not publicly available internet web sites  Paywalled (Westlaw, Lexis) Copyright Protected (Textbooks) Private (Course content)  The GPT needs access to this information as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GPT’s for Law School Classes   Feedback generator Teaching assistant memo writer </vt:lpstr>
      <vt:lpstr>Students are using GPTs for classes</vt:lpstr>
      <vt:lpstr>Will textbooks  come with gpts in the future?</vt:lpstr>
    </vt:vector>
  </TitlesOfParts>
  <Company>University of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Fernandez,Ben L</dc:creator>
  <cp:lastModifiedBy>Ben Ben</cp:lastModifiedBy>
  <cp:revision>44</cp:revision>
  <dcterms:created xsi:type="dcterms:W3CDTF">2026-02-11T16:31:04Z</dcterms:created>
  <dcterms:modified xsi:type="dcterms:W3CDTF">2026-06-01T14:16:51Z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