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9"/>
  </p:notesMasterIdLst>
  <p:sldIdLst>
    <p:sldId id="256" r:id="rId2"/>
    <p:sldId id="313" r:id="rId3"/>
    <p:sldId id="257" r:id="rId4"/>
    <p:sldId id="258" r:id="rId5"/>
    <p:sldId id="259" r:id="rId6"/>
    <p:sldId id="260" r:id="rId7"/>
    <p:sldId id="261" r:id="rId8"/>
    <p:sldId id="286" r:id="rId9"/>
    <p:sldId id="264" r:id="rId10"/>
    <p:sldId id="265" r:id="rId11"/>
    <p:sldId id="267" r:id="rId12"/>
    <p:sldId id="292" r:id="rId13"/>
    <p:sldId id="294" r:id="rId14"/>
    <p:sldId id="293" r:id="rId15"/>
    <p:sldId id="295" r:id="rId16"/>
    <p:sldId id="296" r:id="rId17"/>
    <p:sldId id="270" r:id="rId18"/>
    <p:sldId id="271" r:id="rId19"/>
    <p:sldId id="297"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9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EC4AE0B-038E-41FC-BF7E-C2DE20289558}" type="datetimeFigureOut">
              <a:rPr lang="en-US" smtClean="0"/>
              <a:t>6/2/2026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929797F-BE79-484B-B158-34C4C6DC4964}" type="slidenum">
              <a:rPr lang="en-US" smtClean="0"/>
              <a:t>‹#›</a:t>
            </a:fld>
            <a:endParaRPr lang="en-US"/>
          </a:p>
        </p:txBody>
      </p:sp>
    </p:spTree>
    <p:extLst>
      <p:ext uri="{BB962C8B-B14F-4D97-AF65-F5344CB8AC3E}">
        <p14:creationId xmlns:p14="http://schemas.microsoft.com/office/powerpoint/2010/main" val="308072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73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1302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2123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73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3023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16870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4204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936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04401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4556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01407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6/2/2026</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357486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6/2/2026</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1684226021"/>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 id="2147483713" r:id="rId12"/>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ocs.google.com/spreadsheets/d/1EPhBltqp1y8HMQ8RgRCRl_v1AQeDURkxevBqgoG6Bvs/edit?gid=0#gid=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E524F2-C7AF-4466-BA99-09C19DE0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EF76FB-4C86-B4D2-F866-F2F011D9907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 y="-3"/>
            <a:ext cx="12191979" cy="6858004"/>
          </a:xfrm>
          <a:prstGeom prst="rect">
            <a:avLst/>
          </a:prstGeom>
        </p:spPr>
      </p:pic>
      <p:sp>
        <p:nvSpPr>
          <p:cNvPr id="12" name="Freeform: Shape 11">
            <a:extLst>
              <a:ext uri="{FF2B5EF4-FFF2-40B4-BE49-F238E27FC236}">
                <a16:creationId xmlns:a16="http://schemas.microsoft.com/office/drawing/2014/main" id="{904E317E-14BB-4200-84F3-2064B4C97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DF94A24-8152-43C5-86F3-5CC95D809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52460A-5BBD-9671-F5C1-D1EDBF37FBBF}"/>
              </a:ext>
            </a:extLst>
          </p:cNvPr>
          <p:cNvSpPr>
            <a:spLocks noGrp="1"/>
          </p:cNvSpPr>
          <p:nvPr>
            <p:ph type="ctrTitle"/>
          </p:nvPr>
        </p:nvSpPr>
        <p:spPr>
          <a:xfrm>
            <a:off x="3086099" y="516869"/>
            <a:ext cx="10506075" cy="2247899"/>
          </a:xfrm>
        </p:spPr>
        <p:txBody>
          <a:bodyPr anchor="t">
            <a:normAutofit/>
          </a:bodyPr>
          <a:lstStyle/>
          <a:p>
            <a:r>
              <a:rPr lang="en-US" dirty="0">
                <a:solidFill>
                  <a:srgbClr val="FFFFFF"/>
                </a:solidFill>
              </a:rPr>
              <a:t>Partnering with AI</a:t>
            </a:r>
          </a:p>
        </p:txBody>
      </p:sp>
      <p:sp>
        <p:nvSpPr>
          <p:cNvPr id="3" name="Subtitle 2">
            <a:extLst>
              <a:ext uri="{FF2B5EF4-FFF2-40B4-BE49-F238E27FC236}">
                <a16:creationId xmlns:a16="http://schemas.microsoft.com/office/drawing/2014/main" id="{92F62687-9768-2801-A717-9141CB11400B}"/>
              </a:ext>
            </a:extLst>
          </p:cNvPr>
          <p:cNvSpPr>
            <a:spLocks noGrp="1"/>
          </p:cNvSpPr>
          <p:nvPr>
            <p:ph type="subTitle" idx="1"/>
          </p:nvPr>
        </p:nvSpPr>
        <p:spPr>
          <a:xfrm>
            <a:off x="870966" y="3428999"/>
            <a:ext cx="10248899" cy="2650468"/>
          </a:xfrm>
        </p:spPr>
        <p:txBody>
          <a:bodyPr anchor="b">
            <a:normAutofit/>
          </a:bodyPr>
          <a:lstStyle/>
          <a:p>
            <a:pPr algn="ctr">
              <a:lnSpc>
                <a:spcPct val="90000"/>
              </a:lnSpc>
            </a:pPr>
            <a:r>
              <a:rPr lang="en-US" sz="3600" dirty="0"/>
              <a:t>Using AI to support feedback, student learning, and large-scale textual research</a:t>
            </a:r>
            <a:endParaRPr lang="en-US" sz="3600" dirty="0">
              <a:solidFill>
                <a:srgbClr val="FFFFFF"/>
              </a:solidFill>
            </a:endParaRPr>
          </a:p>
          <a:p>
            <a:pPr>
              <a:lnSpc>
                <a:spcPct val="90000"/>
              </a:lnSpc>
            </a:pPr>
            <a:r>
              <a:rPr lang="en-US" dirty="0">
                <a:solidFill>
                  <a:srgbClr val="FFFFFF"/>
                </a:solidFill>
              </a:rPr>
              <a:t>Prof. Kristin Gerdy Kyle</a:t>
            </a:r>
          </a:p>
          <a:p>
            <a:pPr>
              <a:lnSpc>
                <a:spcPct val="90000"/>
              </a:lnSpc>
            </a:pPr>
            <a:r>
              <a:rPr lang="en-US" dirty="0">
                <a:solidFill>
                  <a:srgbClr val="FFFFFF"/>
                </a:solidFill>
              </a:rPr>
              <a:t>H. Reese Hansen Professor of Law</a:t>
            </a:r>
          </a:p>
          <a:p>
            <a:pPr>
              <a:lnSpc>
                <a:spcPct val="90000"/>
              </a:lnSpc>
            </a:pPr>
            <a:r>
              <a:rPr lang="en-US" dirty="0">
                <a:solidFill>
                  <a:srgbClr val="FFFFFF"/>
                </a:solidFill>
              </a:rPr>
              <a:t>BYU Law School</a:t>
            </a:r>
          </a:p>
        </p:txBody>
      </p:sp>
    </p:spTree>
    <p:extLst>
      <p:ext uri="{BB962C8B-B14F-4D97-AF65-F5344CB8AC3E}">
        <p14:creationId xmlns:p14="http://schemas.microsoft.com/office/powerpoint/2010/main" val="10901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1157-A479-3F83-CFAB-5B17FA4FC96A}"/>
              </a:ext>
            </a:extLst>
          </p:cNvPr>
          <p:cNvSpPr>
            <a:spLocks noGrp="1"/>
          </p:cNvSpPr>
          <p:nvPr>
            <p:ph type="title"/>
          </p:nvPr>
        </p:nvSpPr>
        <p:spPr>
          <a:xfrm>
            <a:off x="1143000" y="278407"/>
            <a:ext cx="9905999" cy="1360898"/>
          </a:xfrm>
        </p:spPr>
        <p:txBody>
          <a:bodyPr/>
          <a:lstStyle/>
          <a:p>
            <a:r>
              <a:rPr lang="en-US" dirty="0"/>
              <a:t>AI as a feedback partner</a:t>
            </a:r>
          </a:p>
        </p:txBody>
      </p:sp>
      <p:sp>
        <p:nvSpPr>
          <p:cNvPr id="3" name="Content Placeholder 2">
            <a:extLst>
              <a:ext uri="{FF2B5EF4-FFF2-40B4-BE49-F238E27FC236}">
                <a16:creationId xmlns:a16="http://schemas.microsoft.com/office/drawing/2014/main" id="{4C314E23-68D2-A8E4-941B-ECB3F52CC4D3}"/>
              </a:ext>
            </a:extLst>
          </p:cNvPr>
          <p:cNvSpPr>
            <a:spLocks noGrp="1"/>
          </p:cNvSpPr>
          <p:nvPr>
            <p:ph idx="1"/>
          </p:nvPr>
        </p:nvSpPr>
        <p:spPr>
          <a:xfrm>
            <a:off x="613415" y="1639305"/>
            <a:ext cx="4953000" cy="3567118"/>
          </a:xfrm>
        </p:spPr>
        <p:txBody>
          <a:bodyPr>
            <a:noAutofit/>
          </a:bodyPr>
          <a:lstStyle/>
          <a:p>
            <a:r>
              <a:rPr lang="en-US" sz="2400" dirty="0"/>
              <a:t>AI can help identify patterns in student drafts </a:t>
            </a:r>
          </a:p>
          <a:p>
            <a:r>
              <a:rPr lang="en-US" sz="2400" dirty="0"/>
              <a:t>AI can align feedback with professor-defined criteria</a:t>
            </a:r>
          </a:p>
          <a:p>
            <a:r>
              <a:rPr lang="en-US" sz="2400" dirty="0"/>
              <a:t>AI can produce consistent, formative comments</a:t>
            </a:r>
          </a:p>
          <a:p>
            <a:r>
              <a:rPr lang="en-US" sz="2400" dirty="0"/>
              <a:t>AI can translate diagnosis into student-facing language</a:t>
            </a:r>
          </a:p>
          <a:p>
            <a:r>
              <a:rPr lang="en-US" sz="2400" dirty="0"/>
              <a:t>Faculty judgment remains essential</a:t>
            </a:r>
          </a:p>
        </p:txBody>
      </p:sp>
      <p:pic>
        <p:nvPicPr>
          <p:cNvPr id="5" name="Picture 4">
            <a:extLst>
              <a:ext uri="{FF2B5EF4-FFF2-40B4-BE49-F238E27FC236}">
                <a16:creationId xmlns:a16="http://schemas.microsoft.com/office/drawing/2014/main" id="{1D4622E2-EE8B-E6A7-701B-F9C0DEE64E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1252" y="1810512"/>
            <a:ext cx="5347333" cy="4279392"/>
          </a:xfrm>
          <a:prstGeom prst="rect">
            <a:avLst/>
          </a:prstGeom>
        </p:spPr>
      </p:pic>
    </p:spTree>
    <p:extLst>
      <p:ext uri="{BB962C8B-B14F-4D97-AF65-F5344CB8AC3E}">
        <p14:creationId xmlns:p14="http://schemas.microsoft.com/office/powerpoint/2010/main" val="188352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F312-FC86-36FA-D223-32A5CCAC7157}"/>
              </a:ext>
            </a:extLst>
          </p:cNvPr>
          <p:cNvSpPr>
            <a:spLocks noGrp="1"/>
          </p:cNvSpPr>
          <p:nvPr>
            <p:ph type="title"/>
          </p:nvPr>
        </p:nvSpPr>
        <p:spPr>
          <a:xfrm>
            <a:off x="119270" y="150559"/>
            <a:ext cx="11529391" cy="1360898"/>
          </a:xfrm>
        </p:spPr>
        <p:txBody>
          <a:bodyPr>
            <a:normAutofit/>
          </a:bodyPr>
          <a:lstStyle/>
          <a:p>
            <a:r>
              <a:rPr lang="en-US" dirty="0"/>
              <a:t>ROADES Prompt for Question Presented Feedback:</a:t>
            </a:r>
          </a:p>
        </p:txBody>
      </p:sp>
      <p:sp>
        <p:nvSpPr>
          <p:cNvPr id="3" name="Content Placeholder 2">
            <a:extLst>
              <a:ext uri="{FF2B5EF4-FFF2-40B4-BE49-F238E27FC236}">
                <a16:creationId xmlns:a16="http://schemas.microsoft.com/office/drawing/2014/main" id="{E64F953E-C13A-E2A9-B8F8-34D24122C224}"/>
              </a:ext>
            </a:extLst>
          </p:cNvPr>
          <p:cNvSpPr>
            <a:spLocks noGrp="1"/>
          </p:cNvSpPr>
          <p:nvPr>
            <p:ph idx="1"/>
          </p:nvPr>
        </p:nvSpPr>
        <p:spPr>
          <a:xfrm>
            <a:off x="813816" y="1280466"/>
            <a:ext cx="9905999" cy="3567118"/>
          </a:xfrm>
        </p:spPr>
        <p:txBody>
          <a:bodyPr>
            <a:noAutofit/>
          </a:bodyPr>
          <a:lstStyle/>
          <a:p>
            <a:pPr fontAlgn="base"/>
            <a:r>
              <a:rPr lang="en-US" dirty="0"/>
              <a:t>Role:</a:t>
            </a:r>
            <a:br>
              <a:rPr lang="en-US" dirty="0"/>
            </a:br>
            <a:r>
              <a:rPr lang="en-US" dirty="0"/>
              <a:t>You are an experienced legal writing professor assisting me in giving formative feedback to law students on Questions Presented for predictive memos.</a:t>
            </a:r>
          </a:p>
          <a:p>
            <a:pPr fontAlgn="base"/>
            <a:r>
              <a:rPr lang="en-US" dirty="0"/>
              <a:t>Objective:</a:t>
            </a:r>
            <a:br>
              <a:rPr lang="en-US" dirty="0"/>
            </a:br>
            <a:r>
              <a:rPr lang="en-US" dirty="0"/>
              <a:t>Evaluate each student’s Question Presented and help me generate specific, constructive, student-facing feedback. The goal is to help students write Questions Presented that introduce the governing law, accurately frame the legal issue, and incorporate the most legally significant facts.</a:t>
            </a:r>
          </a:p>
          <a:p>
            <a:pPr fontAlgn="base"/>
            <a:r>
              <a:rPr lang="en-US" dirty="0"/>
              <a:t>Audience:</a:t>
            </a:r>
            <a:br>
              <a:rPr lang="en-US" dirty="0"/>
            </a:br>
            <a:r>
              <a:rPr lang="en-US" dirty="0"/>
              <a:t>The feedback is for law students drafting predictive memos. The tone should be supportive, direct, and revision-oriented. The feedback should teach students how to improve the Question Presented, not merely tell them whether it is good or bad.</a:t>
            </a:r>
          </a:p>
        </p:txBody>
      </p:sp>
    </p:spTree>
    <p:extLst>
      <p:ext uri="{BB962C8B-B14F-4D97-AF65-F5344CB8AC3E}">
        <p14:creationId xmlns:p14="http://schemas.microsoft.com/office/powerpoint/2010/main" val="195478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E1F5E-5258-CF3A-6550-D7C3938D4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15333-1E61-2D4E-5913-945F96047EA6}"/>
              </a:ext>
            </a:extLst>
          </p:cNvPr>
          <p:cNvSpPr>
            <a:spLocks noGrp="1"/>
          </p:cNvSpPr>
          <p:nvPr>
            <p:ph type="title"/>
          </p:nvPr>
        </p:nvSpPr>
        <p:spPr>
          <a:xfrm>
            <a:off x="119270" y="150559"/>
            <a:ext cx="11529391" cy="1360898"/>
          </a:xfrm>
        </p:spPr>
        <p:txBody>
          <a:bodyPr>
            <a:normAutofit/>
          </a:bodyPr>
          <a:lstStyle/>
          <a:p>
            <a:r>
              <a:rPr lang="en-US" dirty="0"/>
              <a:t>ROADES Prompt for Question Presented Feedback:</a:t>
            </a:r>
          </a:p>
        </p:txBody>
      </p:sp>
      <p:sp>
        <p:nvSpPr>
          <p:cNvPr id="3" name="Content Placeholder 2">
            <a:extLst>
              <a:ext uri="{FF2B5EF4-FFF2-40B4-BE49-F238E27FC236}">
                <a16:creationId xmlns:a16="http://schemas.microsoft.com/office/drawing/2014/main" id="{C1E4778D-1702-9ADF-1B61-CD43B7483E2A}"/>
              </a:ext>
            </a:extLst>
          </p:cNvPr>
          <p:cNvSpPr>
            <a:spLocks noGrp="1"/>
          </p:cNvSpPr>
          <p:nvPr>
            <p:ph idx="1"/>
          </p:nvPr>
        </p:nvSpPr>
        <p:spPr>
          <a:xfrm>
            <a:off x="813816" y="1280466"/>
            <a:ext cx="9905999" cy="3567118"/>
          </a:xfrm>
        </p:spPr>
        <p:txBody>
          <a:bodyPr>
            <a:noAutofit/>
          </a:bodyPr>
          <a:lstStyle/>
          <a:p>
            <a:pPr fontAlgn="base"/>
            <a:r>
              <a:rPr lang="en-US" dirty="0"/>
              <a:t>Details:</a:t>
            </a:r>
            <a:br>
              <a:rPr lang="en-US" dirty="0"/>
            </a:br>
            <a:r>
              <a:rPr lang="en-US" dirty="0"/>
              <a:t>A strong Question Presented should:</a:t>
            </a:r>
          </a:p>
          <a:p>
            <a:pPr lvl="1" fontAlgn="base"/>
            <a:r>
              <a:rPr lang="en-US" dirty="0"/>
              <a:t>Clearly identify the legal issue before the court.</a:t>
            </a:r>
          </a:p>
          <a:p>
            <a:pPr lvl="1" fontAlgn="base"/>
            <a:r>
              <a:rPr lang="en-US" dirty="0"/>
              <a:t>Include the governing legal standard or doctrinal framework.</a:t>
            </a:r>
          </a:p>
          <a:p>
            <a:pPr lvl="1" fontAlgn="base"/>
            <a:r>
              <a:rPr lang="en-US" dirty="0"/>
              <a:t>Incorporate the key legally significant facts.</a:t>
            </a:r>
          </a:p>
          <a:p>
            <a:pPr lvl="1" fontAlgn="base"/>
            <a:r>
              <a:rPr lang="en-US" dirty="0"/>
              <a:t>Be specific enough to distinguish this case from other cases.</a:t>
            </a:r>
          </a:p>
          <a:p>
            <a:pPr lvl="1" fontAlgn="base"/>
            <a:r>
              <a:rPr lang="en-US" dirty="0"/>
              <a:t>Avoid being too abstract, too fact-heavy, or too conclusory.</a:t>
            </a:r>
          </a:p>
          <a:p>
            <a:pPr lvl="1" fontAlgn="base"/>
            <a:r>
              <a:rPr lang="en-US" dirty="0"/>
              <a:t>Be understandable to a reader who has not yet read the full argument.</a:t>
            </a:r>
          </a:p>
        </p:txBody>
      </p:sp>
    </p:spTree>
    <p:extLst>
      <p:ext uri="{BB962C8B-B14F-4D97-AF65-F5344CB8AC3E}">
        <p14:creationId xmlns:p14="http://schemas.microsoft.com/office/powerpoint/2010/main" val="161182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73F75-9A12-0707-0EA4-CFDD56B76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94D73-FD2F-A0C4-36B9-23D256CC821A}"/>
              </a:ext>
            </a:extLst>
          </p:cNvPr>
          <p:cNvSpPr>
            <a:spLocks noGrp="1"/>
          </p:cNvSpPr>
          <p:nvPr>
            <p:ph type="title"/>
          </p:nvPr>
        </p:nvSpPr>
        <p:spPr>
          <a:xfrm>
            <a:off x="119270" y="150559"/>
            <a:ext cx="11529391" cy="1360898"/>
          </a:xfrm>
        </p:spPr>
        <p:txBody>
          <a:bodyPr>
            <a:normAutofit/>
          </a:bodyPr>
          <a:lstStyle/>
          <a:p>
            <a:r>
              <a:rPr lang="en-US" dirty="0"/>
              <a:t>ROADES Prompt for Question Presented Feedback:</a:t>
            </a:r>
          </a:p>
        </p:txBody>
      </p:sp>
      <p:sp>
        <p:nvSpPr>
          <p:cNvPr id="3" name="Content Placeholder 2">
            <a:extLst>
              <a:ext uri="{FF2B5EF4-FFF2-40B4-BE49-F238E27FC236}">
                <a16:creationId xmlns:a16="http://schemas.microsoft.com/office/drawing/2014/main" id="{0C65BD0F-1662-6C34-618E-3C350634D003}"/>
              </a:ext>
            </a:extLst>
          </p:cNvPr>
          <p:cNvSpPr>
            <a:spLocks noGrp="1"/>
          </p:cNvSpPr>
          <p:nvPr>
            <p:ph idx="1"/>
          </p:nvPr>
        </p:nvSpPr>
        <p:spPr>
          <a:xfrm>
            <a:off x="813816" y="1280466"/>
            <a:ext cx="9905999" cy="3567118"/>
          </a:xfrm>
        </p:spPr>
        <p:txBody>
          <a:bodyPr>
            <a:noAutofit/>
          </a:bodyPr>
          <a:lstStyle/>
          <a:p>
            <a:pPr marL="0" indent="0" fontAlgn="base">
              <a:buNone/>
            </a:pPr>
            <a:r>
              <a:rPr lang="en-US" dirty="0"/>
              <a:t>Evaluate whether the Question Presented does the following:</a:t>
            </a:r>
          </a:p>
          <a:p>
            <a:pPr fontAlgn="base"/>
            <a:r>
              <a:rPr lang="en-US" dirty="0"/>
              <a:t>Identifies the legal issue</a:t>
            </a:r>
            <a:br>
              <a:rPr lang="en-US" dirty="0"/>
            </a:br>
            <a:r>
              <a:rPr lang="en-US" dirty="0"/>
              <a:t>Does the reader understand what legal question the court must answer?</a:t>
            </a:r>
          </a:p>
          <a:p>
            <a:pPr fontAlgn="base"/>
            <a:r>
              <a:rPr lang="en-US" dirty="0"/>
              <a:t>Includes the governing law or standard</a:t>
            </a:r>
            <a:br>
              <a:rPr lang="en-US" dirty="0"/>
            </a:br>
            <a:r>
              <a:rPr lang="en-US" dirty="0"/>
              <a:t>Does the QP refer to the relevant doctrine, test, statute, constitutional provision, or standard of review where appropriate?</a:t>
            </a:r>
          </a:p>
          <a:p>
            <a:pPr fontAlgn="base"/>
            <a:r>
              <a:rPr lang="en-US" dirty="0"/>
              <a:t>Uses legally significant facts</a:t>
            </a:r>
            <a:br>
              <a:rPr lang="en-US" dirty="0"/>
            </a:br>
            <a:r>
              <a:rPr lang="en-US" dirty="0"/>
              <a:t>Does it include the facts that matter to the legal analysis, rather than background facts or emotional facts alone?</a:t>
            </a:r>
          </a:p>
        </p:txBody>
      </p:sp>
    </p:spTree>
    <p:extLst>
      <p:ext uri="{BB962C8B-B14F-4D97-AF65-F5344CB8AC3E}">
        <p14:creationId xmlns:p14="http://schemas.microsoft.com/office/powerpoint/2010/main" val="348891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74A6-1F03-C51B-CA4E-749D6CB66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3B44D-141E-583F-6F94-BB5C25B79EC6}"/>
              </a:ext>
            </a:extLst>
          </p:cNvPr>
          <p:cNvSpPr>
            <a:spLocks noGrp="1"/>
          </p:cNvSpPr>
          <p:nvPr>
            <p:ph type="title"/>
          </p:nvPr>
        </p:nvSpPr>
        <p:spPr>
          <a:xfrm>
            <a:off x="119270" y="150559"/>
            <a:ext cx="11529391" cy="1360898"/>
          </a:xfrm>
        </p:spPr>
        <p:txBody>
          <a:bodyPr>
            <a:normAutofit/>
          </a:bodyPr>
          <a:lstStyle/>
          <a:p>
            <a:r>
              <a:rPr lang="en-US" dirty="0"/>
              <a:t>ROADES Prompt for Question Presented Feedback:</a:t>
            </a:r>
          </a:p>
        </p:txBody>
      </p:sp>
      <p:sp>
        <p:nvSpPr>
          <p:cNvPr id="3" name="Content Placeholder 2">
            <a:extLst>
              <a:ext uri="{FF2B5EF4-FFF2-40B4-BE49-F238E27FC236}">
                <a16:creationId xmlns:a16="http://schemas.microsoft.com/office/drawing/2014/main" id="{B8312261-7060-907C-D44F-BA86A2C6C83F}"/>
              </a:ext>
            </a:extLst>
          </p:cNvPr>
          <p:cNvSpPr>
            <a:spLocks noGrp="1"/>
          </p:cNvSpPr>
          <p:nvPr>
            <p:ph idx="1"/>
          </p:nvPr>
        </p:nvSpPr>
        <p:spPr>
          <a:xfrm>
            <a:off x="813816" y="1280466"/>
            <a:ext cx="9905999" cy="3567118"/>
          </a:xfrm>
        </p:spPr>
        <p:txBody>
          <a:bodyPr>
            <a:noAutofit/>
          </a:bodyPr>
          <a:lstStyle/>
          <a:p>
            <a:pPr marL="0" indent="0" fontAlgn="base">
              <a:buNone/>
            </a:pPr>
            <a:r>
              <a:rPr lang="en-US" dirty="0"/>
              <a:t>Evaluate whether the Question Presented does the following:</a:t>
            </a:r>
          </a:p>
          <a:p>
            <a:pPr fontAlgn="base"/>
            <a:r>
              <a:rPr lang="en-US" dirty="0"/>
              <a:t>Uses effective structure</a:t>
            </a:r>
            <a:br>
              <a:rPr lang="en-US" dirty="0"/>
            </a:br>
            <a:r>
              <a:rPr lang="en-US" dirty="0"/>
              <a:t>Is the sentence or question clear, organized, and readable? Does it use the under/does/when structure?</a:t>
            </a:r>
          </a:p>
          <a:p>
            <a:pPr fontAlgn="base"/>
            <a:r>
              <a:rPr lang="en-US" dirty="0"/>
              <a:t>If the student has included only legal doctrine without facts, explain that the QP needs factual context. If the student has included facts without legal framing, explain that the QP needs a clearer legal hook. If the QP is too argumentative, explain how to make it predictive.</a:t>
            </a:r>
          </a:p>
        </p:txBody>
      </p:sp>
    </p:spTree>
    <p:extLst>
      <p:ext uri="{BB962C8B-B14F-4D97-AF65-F5344CB8AC3E}">
        <p14:creationId xmlns:p14="http://schemas.microsoft.com/office/powerpoint/2010/main" val="104761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E0C1-7809-9D13-EBDF-F48A259AB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8C156-3F84-F215-10DA-BCDB10E74BC9}"/>
              </a:ext>
            </a:extLst>
          </p:cNvPr>
          <p:cNvSpPr>
            <a:spLocks noGrp="1"/>
          </p:cNvSpPr>
          <p:nvPr>
            <p:ph type="title"/>
          </p:nvPr>
        </p:nvSpPr>
        <p:spPr>
          <a:xfrm>
            <a:off x="119270" y="150559"/>
            <a:ext cx="11529391" cy="1360898"/>
          </a:xfrm>
        </p:spPr>
        <p:txBody>
          <a:bodyPr>
            <a:normAutofit/>
          </a:bodyPr>
          <a:lstStyle/>
          <a:p>
            <a:r>
              <a:rPr lang="en-US" dirty="0"/>
              <a:t>ROADES Prompt for Question Presented Feedback:</a:t>
            </a:r>
          </a:p>
        </p:txBody>
      </p:sp>
      <p:sp>
        <p:nvSpPr>
          <p:cNvPr id="3" name="Content Placeholder 2">
            <a:extLst>
              <a:ext uri="{FF2B5EF4-FFF2-40B4-BE49-F238E27FC236}">
                <a16:creationId xmlns:a16="http://schemas.microsoft.com/office/drawing/2014/main" id="{22012E49-611A-0AD6-A0DA-2AB79EFD55DF}"/>
              </a:ext>
            </a:extLst>
          </p:cNvPr>
          <p:cNvSpPr>
            <a:spLocks noGrp="1"/>
          </p:cNvSpPr>
          <p:nvPr>
            <p:ph idx="1"/>
          </p:nvPr>
        </p:nvSpPr>
        <p:spPr>
          <a:xfrm>
            <a:off x="813816" y="1280466"/>
            <a:ext cx="9905999" cy="3567118"/>
          </a:xfrm>
        </p:spPr>
        <p:txBody>
          <a:bodyPr>
            <a:noAutofit/>
          </a:bodyPr>
          <a:lstStyle/>
          <a:p>
            <a:pPr fontAlgn="base"/>
            <a:r>
              <a:rPr lang="en-US" dirty="0"/>
              <a:t>Examples:</a:t>
            </a:r>
            <a:br>
              <a:rPr lang="en-US" dirty="0"/>
            </a:br>
            <a:r>
              <a:rPr lang="en-US" dirty="0"/>
              <a:t>Here are examples of effective Questions Presented for this assignment:</a:t>
            </a:r>
          </a:p>
          <a:p>
            <a:r>
              <a:rPr lang="en-US" dirty="0"/>
              <a:t>Example 1:</a:t>
            </a:r>
            <a:br>
              <a:rPr lang="en-US" dirty="0"/>
            </a:br>
            <a:r>
              <a:rPr lang="en-US" dirty="0"/>
              <a:t>Under the West Virginia burglary statute, does the State have sufficient evidence to convict a defendant of burglary when he entered another person's unoccupied tent looking for matches but instead took money from inside the tent? </a:t>
            </a:r>
          </a:p>
          <a:p>
            <a:pPr fontAlgn="base"/>
            <a:r>
              <a:rPr lang="en-US" dirty="0"/>
              <a:t>Example 2:</a:t>
            </a:r>
            <a:br>
              <a:rPr lang="en-US" dirty="0"/>
            </a:br>
            <a:r>
              <a:rPr lang="en-US" dirty="0"/>
              <a:t>Under the West Virginia burglary statute, does entering another person’s unoccupied tent looking for matches, and then taking money from inside, provide sufficient evidence of burglary?</a:t>
            </a:r>
          </a:p>
          <a:p>
            <a:pPr fontAlgn="base"/>
            <a:r>
              <a:rPr lang="en-US" dirty="0"/>
              <a:t>Use these examples as benchmarks for the expected level of legal framing, factual specificity, and professional tone.</a:t>
            </a:r>
          </a:p>
        </p:txBody>
      </p:sp>
    </p:spTree>
    <p:extLst>
      <p:ext uri="{BB962C8B-B14F-4D97-AF65-F5344CB8AC3E}">
        <p14:creationId xmlns:p14="http://schemas.microsoft.com/office/powerpoint/2010/main" val="409298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D687-63D1-F73D-E4F8-F2BBB65BC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271C1-1CE9-800C-6998-DA6D2B3109E8}"/>
              </a:ext>
            </a:extLst>
          </p:cNvPr>
          <p:cNvSpPr>
            <a:spLocks noGrp="1"/>
          </p:cNvSpPr>
          <p:nvPr>
            <p:ph type="title"/>
          </p:nvPr>
        </p:nvSpPr>
        <p:spPr>
          <a:xfrm>
            <a:off x="377687" y="-187372"/>
            <a:ext cx="11529391" cy="1360898"/>
          </a:xfrm>
        </p:spPr>
        <p:txBody>
          <a:bodyPr>
            <a:normAutofit/>
          </a:bodyPr>
          <a:lstStyle/>
          <a:p>
            <a:r>
              <a:rPr lang="en-US" dirty="0"/>
              <a:t>ROADES Prompt for Question Presented Feedback:</a:t>
            </a:r>
          </a:p>
        </p:txBody>
      </p:sp>
      <p:sp>
        <p:nvSpPr>
          <p:cNvPr id="3" name="Content Placeholder 2">
            <a:extLst>
              <a:ext uri="{FF2B5EF4-FFF2-40B4-BE49-F238E27FC236}">
                <a16:creationId xmlns:a16="http://schemas.microsoft.com/office/drawing/2014/main" id="{92DA7EDB-62FB-BF66-7D9E-7D599A3D0333}"/>
              </a:ext>
            </a:extLst>
          </p:cNvPr>
          <p:cNvSpPr>
            <a:spLocks noGrp="1"/>
          </p:cNvSpPr>
          <p:nvPr>
            <p:ph idx="1"/>
          </p:nvPr>
        </p:nvSpPr>
        <p:spPr>
          <a:xfrm>
            <a:off x="284922" y="723875"/>
            <a:ext cx="11907078" cy="3567118"/>
          </a:xfrm>
        </p:spPr>
        <p:txBody>
          <a:bodyPr>
            <a:noAutofit/>
          </a:bodyPr>
          <a:lstStyle/>
          <a:p>
            <a:pPr fontAlgn="base"/>
            <a:r>
              <a:rPr lang="en-US" dirty="0"/>
              <a:t>Style/Structure:</a:t>
            </a:r>
            <a:br>
              <a:rPr lang="en-US" dirty="0"/>
            </a:br>
            <a:r>
              <a:rPr lang="en-US" dirty="0"/>
              <a:t>For each student submission, provide feedback in this format:</a:t>
            </a:r>
          </a:p>
          <a:p>
            <a:pPr lvl="1" fontAlgn="base"/>
            <a:r>
              <a:rPr lang="en-US" dirty="0"/>
              <a:t>Overall Assessment</a:t>
            </a:r>
            <a:br>
              <a:rPr lang="en-US" dirty="0"/>
            </a:br>
            <a:r>
              <a:rPr lang="en-US" dirty="0"/>
              <a:t>	Briefly state the main strength and the main revision priority.</a:t>
            </a:r>
          </a:p>
          <a:p>
            <a:pPr lvl="1" fontAlgn="base"/>
            <a:r>
              <a:rPr lang="en-US" dirty="0"/>
              <a:t>What Is Working</a:t>
            </a:r>
            <a:br>
              <a:rPr lang="en-US" dirty="0"/>
            </a:br>
            <a:r>
              <a:rPr lang="en-US" dirty="0"/>
              <a:t>	Identify specific strengths in the student’s QP.</a:t>
            </a:r>
          </a:p>
          <a:p>
            <a:pPr lvl="1" fontAlgn="base"/>
            <a:r>
              <a:rPr lang="en-US" dirty="0"/>
              <a:t>What Needs Revision</a:t>
            </a:r>
            <a:br>
              <a:rPr lang="en-US" dirty="0"/>
            </a:br>
            <a:r>
              <a:rPr lang="en-US" dirty="0"/>
              <a:t>	Explain whether the QP needs more law, more facts, better framing, clearer structure, or a more professional tone.</a:t>
            </a:r>
          </a:p>
          <a:p>
            <a:pPr lvl="1" fontAlgn="base"/>
            <a:r>
              <a:rPr lang="en-US" dirty="0"/>
              <a:t>Revision Guidance</a:t>
            </a:r>
            <a:br>
              <a:rPr lang="en-US" dirty="0"/>
            </a:br>
            <a:r>
              <a:rPr lang="en-US" dirty="0"/>
              <a:t>	Give concrete guidance for improving the QP.</a:t>
            </a:r>
          </a:p>
          <a:p>
            <a:pPr lvl="1" fontAlgn="base"/>
            <a:r>
              <a:rPr lang="en-US" dirty="0"/>
              <a:t>Possible Revised Direction</a:t>
            </a:r>
            <a:br>
              <a:rPr lang="en-US" dirty="0"/>
            </a:br>
            <a:r>
              <a:rPr lang="en-US" dirty="0"/>
              <a:t>	If helpful, provide a model revision or partial revision, but preserve the student’s authorship and do not fully rewrite unless I ask.</a:t>
            </a:r>
          </a:p>
          <a:p>
            <a:pPr fontAlgn="base"/>
            <a:r>
              <a:rPr lang="en-US" dirty="0"/>
              <a:t>Do not assign a grade. Do not give generic feedback. Tie every comment to the purpose of a Question Presented.</a:t>
            </a:r>
          </a:p>
        </p:txBody>
      </p:sp>
    </p:spTree>
    <p:extLst>
      <p:ext uri="{BB962C8B-B14F-4D97-AF65-F5344CB8AC3E}">
        <p14:creationId xmlns:p14="http://schemas.microsoft.com/office/powerpoint/2010/main" val="191921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888E-B40D-2295-CC4F-C00D3D05B47B}"/>
              </a:ext>
            </a:extLst>
          </p:cNvPr>
          <p:cNvSpPr>
            <a:spLocks noGrp="1"/>
          </p:cNvSpPr>
          <p:nvPr>
            <p:ph type="title"/>
          </p:nvPr>
        </p:nvSpPr>
        <p:spPr>
          <a:xfrm>
            <a:off x="1143000" y="443167"/>
            <a:ext cx="9905999" cy="1360898"/>
          </a:xfrm>
        </p:spPr>
        <p:txBody>
          <a:bodyPr/>
          <a:lstStyle/>
          <a:p>
            <a:r>
              <a:rPr lang="en-US" dirty="0"/>
              <a:t>Student’s Draft</a:t>
            </a:r>
          </a:p>
        </p:txBody>
      </p:sp>
      <p:sp>
        <p:nvSpPr>
          <p:cNvPr id="3" name="Content Placeholder 2">
            <a:extLst>
              <a:ext uri="{FF2B5EF4-FFF2-40B4-BE49-F238E27FC236}">
                <a16:creationId xmlns:a16="http://schemas.microsoft.com/office/drawing/2014/main" id="{6B879630-B67F-ECA5-4655-2FA11E3255A4}"/>
              </a:ext>
            </a:extLst>
          </p:cNvPr>
          <p:cNvSpPr>
            <a:spLocks noGrp="1"/>
          </p:cNvSpPr>
          <p:nvPr>
            <p:ph idx="1"/>
          </p:nvPr>
        </p:nvSpPr>
        <p:spPr/>
        <p:txBody>
          <a:bodyPr>
            <a:normAutofit/>
          </a:bodyPr>
          <a:lstStyle/>
          <a:p>
            <a:r>
              <a:rPr lang="en-US" sz="2400" dirty="0"/>
              <a:t>In West Virgina does the State have sufficient evidence to convict a man of burglary when he first plans to steal something, goes into someone else’s tent and steals money instead while there?</a:t>
            </a:r>
          </a:p>
          <a:p>
            <a:endParaRPr lang="en-US" sz="2400" dirty="0"/>
          </a:p>
          <a:p>
            <a:r>
              <a:rPr lang="en-US" sz="2400" dirty="0"/>
              <a:t>What should the AI notice?</a:t>
            </a:r>
          </a:p>
        </p:txBody>
      </p:sp>
    </p:spTree>
    <p:extLst>
      <p:ext uri="{BB962C8B-B14F-4D97-AF65-F5344CB8AC3E}">
        <p14:creationId xmlns:p14="http://schemas.microsoft.com/office/powerpoint/2010/main" val="314742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E82C-432C-AE00-004E-10A13F780EF4}"/>
              </a:ext>
            </a:extLst>
          </p:cNvPr>
          <p:cNvSpPr>
            <a:spLocks noGrp="1"/>
          </p:cNvSpPr>
          <p:nvPr>
            <p:ph type="title"/>
          </p:nvPr>
        </p:nvSpPr>
        <p:spPr>
          <a:xfrm>
            <a:off x="1142999" y="123127"/>
            <a:ext cx="9905999" cy="1360898"/>
          </a:xfrm>
        </p:spPr>
        <p:txBody>
          <a:bodyPr/>
          <a:lstStyle/>
          <a:p>
            <a:r>
              <a:rPr lang="en-US" dirty="0"/>
              <a:t>What </a:t>
            </a:r>
            <a:r>
              <a:rPr lang="en-US" i="1" dirty="0"/>
              <a:t>DID</a:t>
            </a:r>
            <a:r>
              <a:rPr lang="en-US" dirty="0"/>
              <a:t> the AI notice?</a:t>
            </a:r>
          </a:p>
        </p:txBody>
      </p:sp>
      <p:pic>
        <p:nvPicPr>
          <p:cNvPr id="13" name="Picture 12">
            <a:extLst>
              <a:ext uri="{FF2B5EF4-FFF2-40B4-BE49-F238E27FC236}">
                <a16:creationId xmlns:a16="http://schemas.microsoft.com/office/drawing/2014/main" id="{B315DD1B-8420-FDEC-1B88-A7AB83854A0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56530" y="1130008"/>
            <a:ext cx="8140045" cy="5403314"/>
          </a:xfrm>
          <a:prstGeom prst="rect">
            <a:avLst/>
          </a:prstGeom>
        </p:spPr>
      </p:pic>
    </p:spTree>
    <p:extLst>
      <p:ext uri="{BB962C8B-B14F-4D97-AF65-F5344CB8AC3E}">
        <p14:creationId xmlns:p14="http://schemas.microsoft.com/office/powerpoint/2010/main" val="394923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83AF-433F-E424-6A14-69CAD745D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2789D-2FAD-0011-E303-E9958A038264}"/>
              </a:ext>
            </a:extLst>
          </p:cNvPr>
          <p:cNvSpPr>
            <a:spLocks noGrp="1"/>
          </p:cNvSpPr>
          <p:nvPr>
            <p:ph type="title"/>
          </p:nvPr>
        </p:nvSpPr>
        <p:spPr>
          <a:xfrm>
            <a:off x="1142999" y="123127"/>
            <a:ext cx="9905999" cy="1360898"/>
          </a:xfrm>
        </p:spPr>
        <p:txBody>
          <a:bodyPr/>
          <a:lstStyle/>
          <a:p>
            <a:r>
              <a:rPr lang="en-US" dirty="0"/>
              <a:t>What </a:t>
            </a:r>
            <a:r>
              <a:rPr lang="en-US" i="1" dirty="0"/>
              <a:t>DID</a:t>
            </a:r>
            <a:r>
              <a:rPr lang="en-US" dirty="0"/>
              <a:t> the AI notice?</a:t>
            </a:r>
          </a:p>
        </p:txBody>
      </p:sp>
      <p:pic>
        <p:nvPicPr>
          <p:cNvPr id="4" name="Picture 3">
            <a:extLst>
              <a:ext uri="{FF2B5EF4-FFF2-40B4-BE49-F238E27FC236}">
                <a16:creationId xmlns:a16="http://schemas.microsoft.com/office/drawing/2014/main" id="{961B0C70-4C7A-2A72-511F-71FD73891BA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07703" y="1853672"/>
            <a:ext cx="8077100" cy="4162815"/>
          </a:xfrm>
          <a:prstGeom prst="rect">
            <a:avLst/>
          </a:prstGeom>
        </p:spPr>
      </p:pic>
    </p:spTree>
    <p:extLst>
      <p:ext uri="{BB962C8B-B14F-4D97-AF65-F5344CB8AC3E}">
        <p14:creationId xmlns:p14="http://schemas.microsoft.com/office/powerpoint/2010/main" val="221035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135C-88D0-140B-653D-D091BF14B354}"/>
              </a:ext>
            </a:extLst>
          </p:cNvPr>
          <p:cNvSpPr>
            <a:spLocks noGrp="1"/>
          </p:cNvSpPr>
          <p:nvPr>
            <p:ph type="title"/>
          </p:nvPr>
        </p:nvSpPr>
        <p:spPr>
          <a:xfrm>
            <a:off x="1089992" y="223579"/>
            <a:ext cx="9905999" cy="1360898"/>
          </a:xfrm>
        </p:spPr>
        <p:txBody>
          <a:bodyPr/>
          <a:lstStyle/>
          <a:p>
            <a:r>
              <a:rPr lang="en-US" dirty="0"/>
              <a:t>Roadmap: How We Can Partner with AI</a:t>
            </a:r>
          </a:p>
        </p:txBody>
      </p:sp>
      <p:sp>
        <p:nvSpPr>
          <p:cNvPr id="3" name="Content Placeholder 2">
            <a:extLst>
              <a:ext uri="{FF2B5EF4-FFF2-40B4-BE49-F238E27FC236}">
                <a16:creationId xmlns:a16="http://schemas.microsoft.com/office/drawing/2014/main" id="{F6A6F161-6776-2A89-09D1-5D1F8DE47620}"/>
              </a:ext>
            </a:extLst>
          </p:cNvPr>
          <p:cNvSpPr>
            <a:spLocks noGrp="1"/>
          </p:cNvSpPr>
          <p:nvPr>
            <p:ph idx="1"/>
          </p:nvPr>
        </p:nvSpPr>
        <p:spPr>
          <a:xfrm>
            <a:off x="944217" y="1437505"/>
            <a:ext cx="9905999" cy="3567118"/>
          </a:xfrm>
        </p:spPr>
        <p:txBody>
          <a:bodyPr>
            <a:noAutofit/>
          </a:bodyPr>
          <a:lstStyle/>
          <a:p>
            <a:r>
              <a:rPr lang="en-US" sz="2400" dirty="0">
                <a:latin typeface="Century Schoolbook" panose="02040604050505020304" pitchFamily="18" charset="0"/>
              </a:rPr>
              <a:t>The problem: where legal teaching and scholarship are hardest to scale</a:t>
            </a:r>
          </a:p>
          <a:p>
            <a:r>
              <a:rPr lang="en-US" sz="2400" dirty="0">
                <a:latin typeface="Century Schoolbook" panose="02040604050505020304" pitchFamily="18" charset="0"/>
              </a:rPr>
              <a:t>Teaching example: AI-assisted feedback, prompting, and professor workflow</a:t>
            </a:r>
          </a:p>
          <a:p>
            <a:r>
              <a:rPr lang="en-US" sz="2400" dirty="0">
                <a:latin typeface="Century Schoolbook" panose="02040604050505020304" pitchFamily="18" charset="0"/>
              </a:rPr>
              <a:t>Student use: productive workflows, guardrails, and authorship</a:t>
            </a:r>
          </a:p>
          <a:p>
            <a:r>
              <a:rPr lang="en-US" sz="2400" dirty="0">
                <a:latin typeface="Century Schoolbook" panose="02040604050505020304" pitchFamily="18" charset="0"/>
              </a:rPr>
              <a:t>Scholarship example: using AI to apply a theory-driven codebook at scale</a:t>
            </a:r>
          </a:p>
          <a:p>
            <a:r>
              <a:rPr lang="en-US" sz="2400" dirty="0">
                <a:latin typeface="Century Schoolbook" panose="02040604050505020304" pitchFamily="18" charset="0"/>
              </a:rPr>
              <a:t>Bottom line: what AI can do well—and what faculty must still decide</a:t>
            </a:r>
          </a:p>
        </p:txBody>
      </p:sp>
    </p:spTree>
    <p:extLst>
      <p:ext uri="{BB962C8B-B14F-4D97-AF65-F5344CB8AC3E}">
        <p14:creationId xmlns:p14="http://schemas.microsoft.com/office/powerpoint/2010/main" val="297644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145B-E5C1-2DCC-34EB-85FB9E4899CA}"/>
              </a:ext>
            </a:extLst>
          </p:cNvPr>
          <p:cNvSpPr>
            <a:spLocks noGrp="1"/>
          </p:cNvSpPr>
          <p:nvPr>
            <p:ph type="title"/>
          </p:nvPr>
        </p:nvSpPr>
        <p:spPr>
          <a:xfrm>
            <a:off x="1143000" y="278407"/>
            <a:ext cx="9905999" cy="1360898"/>
          </a:xfrm>
        </p:spPr>
        <p:txBody>
          <a:bodyPr/>
          <a:lstStyle/>
          <a:p>
            <a:r>
              <a:rPr lang="en-US" dirty="0"/>
              <a:t>Second-Step Prompt: Convert Diagnosis to Student Feedback</a:t>
            </a:r>
          </a:p>
        </p:txBody>
      </p:sp>
      <p:sp>
        <p:nvSpPr>
          <p:cNvPr id="3" name="Content Placeholder 2">
            <a:extLst>
              <a:ext uri="{FF2B5EF4-FFF2-40B4-BE49-F238E27FC236}">
                <a16:creationId xmlns:a16="http://schemas.microsoft.com/office/drawing/2014/main" id="{A8BBD27A-2EB9-9B51-D68D-03D8009CA5B5}"/>
              </a:ext>
            </a:extLst>
          </p:cNvPr>
          <p:cNvSpPr>
            <a:spLocks noGrp="1"/>
          </p:cNvSpPr>
          <p:nvPr>
            <p:ph idx="1"/>
          </p:nvPr>
        </p:nvSpPr>
        <p:spPr/>
        <p:txBody>
          <a:bodyPr/>
          <a:lstStyle/>
          <a:p>
            <a:pPr marL="0" indent="0">
              <a:buNone/>
            </a:pPr>
            <a:r>
              <a:rPr lang="en-US" sz="2800" dirty="0"/>
              <a:t>Follow-up prompt:</a:t>
            </a:r>
          </a:p>
          <a:p>
            <a:r>
              <a:rPr lang="en-US" sz="2800" dirty="0"/>
              <a:t>Please rewrite this feedback directly to the student. Make it encouraging, specific, and revision-oriented. Praise what is working, explain the main issue, and give concrete next steps. Do not assign a grade. Do not rewrite the QP for the student.</a:t>
            </a:r>
          </a:p>
        </p:txBody>
      </p:sp>
    </p:spTree>
    <p:extLst>
      <p:ext uri="{BB962C8B-B14F-4D97-AF65-F5344CB8AC3E}">
        <p14:creationId xmlns:p14="http://schemas.microsoft.com/office/powerpoint/2010/main" val="213248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5697-8C8B-C680-A9AF-22B7646F7D87}"/>
              </a:ext>
            </a:extLst>
          </p:cNvPr>
          <p:cNvSpPr>
            <a:spLocks noGrp="1"/>
          </p:cNvSpPr>
          <p:nvPr>
            <p:ph type="title"/>
          </p:nvPr>
        </p:nvSpPr>
        <p:spPr>
          <a:xfrm>
            <a:off x="1142999" y="342583"/>
            <a:ext cx="9905999" cy="1360898"/>
          </a:xfrm>
        </p:spPr>
        <p:txBody>
          <a:bodyPr/>
          <a:lstStyle/>
          <a:p>
            <a:r>
              <a:rPr lang="en-US" dirty="0"/>
              <a:t>Convert Diagnosis to Student Feedback</a:t>
            </a:r>
          </a:p>
        </p:txBody>
      </p:sp>
      <p:pic>
        <p:nvPicPr>
          <p:cNvPr id="12" name="Content Placeholder 11">
            <a:extLst>
              <a:ext uri="{FF2B5EF4-FFF2-40B4-BE49-F238E27FC236}">
                <a16:creationId xmlns:a16="http://schemas.microsoft.com/office/drawing/2014/main" id="{25A12907-3DD4-9B1C-3D11-1C2DE40B8BE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177942" y="1437859"/>
            <a:ext cx="7970176" cy="4585253"/>
          </a:xfrm>
          <a:prstGeom prst="rect">
            <a:avLst/>
          </a:prstGeom>
        </p:spPr>
      </p:pic>
    </p:spTree>
    <p:extLst>
      <p:ext uri="{BB962C8B-B14F-4D97-AF65-F5344CB8AC3E}">
        <p14:creationId xmlns:p14="http://schemas.microsoft.com/office/powerpoint/2010/main" val="134154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E5A4-8D49-5C80-4857-8217813CA7F0}"/>
              </a:ext>
            </a:extLst>
          </p:cNvPr>
          <p:cNvSpPr>
            <a:spLocks noGrp="1"/>
          </p:cNvSpPr>
          <p:nvPr>
            <p:ph type="title"/>
          </p:nvPr>
        </p:nvSpPr>
        <p:spPr>
          <a:xfrm>
            <a:off x="877824" y="589471"/>
            <a:ext cx="10655807" cy="1360898"/>
          </a:xfrm>
        </p:spPr>
        <p:txBody>
          <a:bodyPr/>
          <a:lstStyle/>
          <a:p>
            <a:r>
              <a:rPr lang="en-US" dirty="0"/>
              <a:t>Not Automated Grading—Accelerated Teaching</a:t>
            </a:r>
          </a:p>
        </p:txBody>
      </p:sp>
      <p:pic>
        <p:nvPicPr>
          <p:cNvPr id="5" name="Content Placeholder 4">
            <a:extLst>
              <a:ext uri="{FF2B5EF4-FFF2-40B4-BE49-F238E27FC236}">
                <a16:creationId xmlns:a16="http://schemas.microsoft.com/office/drawing/2014/main" id="{58C2DE81-0711-828A-2E1E-35003EED0DE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561431" y="2345291"/>
            <a:ext cx="5350668" cy="3567112"/>
          </a:xfrm>
          <a:prstGeom prst="rect">
            <a:avLst/>
          </a:prstGeom>
        </p:spPr>
      </p:pic>
      <p:sp>
        <p:nvSpPr>
          <p:cNvPr id="3" name="TextBox 2">
            <a:extLst>
              <a:ext uri="{FF2B5EF4-FFF2-40B4-BE49-F238E27FC236}">
                <a16:creationId xmlns:a16="http://schemas.microsoft.com/office/drawing/2014/main" id="{B06BC148-F39D-3A2D-FED2-53D1D72100F1}"/>
              </a:ext>
            </a:extLst>
          </p:cNvPr>
          <p:cNvSpPr txBox="1"/>
          <p:nvPr/>
        </p:nvSpPr>
        <p:spPr>
          <a:xfrm>
            <a:off x="490330" y="2186609"/>
            <a:ext cx="5605670" cy="4062651"/>
          </a:xfrm>
          <a:prstGeom prst="rect">
            <a:avLst/>
          </a:prstGeom>
          <a:noFill/>
        </p:spPr>
        <p:txBody>
          <a:bodyPr wrap="square" rtlCol="0">
            <a:spAutoFit/>
          </a:bodyPr>
          <a:lstStyle/>
          <a:p>
            <a:r>
              <a:rPr lang="en-US" sz="2400" b="1" dirty="0">
                <a:latin typeface="Century Schoolbook" panose="02040604050505020304" pitchFamily="18" charset="0"/>
              </a:rPr>
              <a:t>AI Assists; Professors Decide</a:t>
            </a:r>
            <a:endParaRPr lang="en-US" sz="2400" dirty="0">
              <a:latin typeface="Century Schoolbook" panose="02040604050505020304" pitchFamily="18" charset="0"/>
            </a:endParaRPr>
          </a:p>
          <a:p>
            <a:endParaRPr lang="en-US" sz="2400" dirty="0">
              <a:latin typeface="Century Schoolbook" panose="02040604050505020304" pitchFamily="18" charset="0"/>
            </a:endParaRPr>
          </a:p>
          <a:p>
            <a:pPr marL="285750" indent="-285750">
              <a:buFont typeface="Arial" panose="020B0604020202020204" pitchFamily="34" charset="0"/>
              <a:buChar char="•"/>
            </a:pPr>
            <a:r>
              <a:rPr lang="en-US" sz="2400" dirty="0">
                <a:latin typeface="Century Schoolbook" panose="02040604050505020304" pitchFamily="18" charset="0"/>
              </a:rPr>
              <a:t>Use AI to apply professor-defined criteria, surface patterns, and draft formative feedback. Faculty must review, revise, validate, and make the final judgment about accuracy, quality, and pedagogy. </a:t>
            </a:r>
          </a:p>
          <a:p>
            <a:pPr marL="285750" indent="-285750">
              <a:buFont typeface="Arial" panose="020B0604020202020204" pitchFamily="34" charset="0"/>
              <a:buChar char="•"/>
            </a:pPr>
            <a:r>
              <a:rPr lang="en-US" sz="2400" dirty="0">
                <a:latin typeface="Century Schoolbook" panose="02040604050505020304" pitchFamily="18" charset="0"/>
              </a:rPr>
              <a:t>AI can accelerate teaching; it cannot replace professor judgment.</a:t>
            </a:r>
          </a:p>
          <a:p>
            <a:endParaRPr lang="en-US" dirty="0"/>
          </a:p>
        </p:txBody>
      </p:sp>
    </p:spTree>
    <p:extLst>
      <p:ext uri="{BB962C8B-B14F-4D97-AF65-F5344CB8AC3E}">
        <p14:creationId xmlns:p14="http://schemas.microsoft.com/office/powerpoint/2010/main" val="191055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B97A-946C-23A9-2C24-26B841DD872F}"/>
              </a:ext>
            </a:extLst>
          </p:cNvPr>
          <p:cNvSpPr>
            <a:spLocks noGrp="1"/>
          </p:cNvSpPr>
          <p:nvPr>
            <p:ph type="title"/>
          </p:nvPr>
        </p:nvSpPr>
        <p:spPr/>
        <p:txBody>
          <a:bodyPr/>
          <a:lstStyle/>
          <a:p>
            <a:pPr algn="ctr"/>
            <a:r>
              <a:rPr lang="en-US" dirty="0"/>
              <a:t>From Prohibition to Pedagogy: </a:t>
            </a:r>
            <a:br>
              <a:rPr lang="en-US" dirty="0"/>
            </a:br>
            <a:r>
              <a:rPr lang="en-US" dirty="0"/>
              <a:t>Teaching Responsible AI Use</a:t>
            </a:r>
          </a:p>
        </p:txBody>
      </p:sp>
      <p:pic>
        <p:nvPicPr>
          <p:cNvPr id="5" name="Content Placeholder 4">
            <a:extLst>
              <a:ext uri="{FF2B5EF4-FFF2-40B4-BE49-F238E27FC236}">
                <a16:creationId xmlns:a16="http://schemas.microsoft.com/office/drawing/2014/main" id="{6ECB2846-2FB9-B4D4-5EAC-85D01B1D68B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0" y="2408809"/>
            <a:ext cx="4457300" cy="3567112"/>
          </a:xfrm>
          <a:prstGeom prst="rect">
            <a:avLst/>
          </a:prstGeom>
        </p:spPr>
      </p:pic>
      <p:sp>
        <p:nvSpPr>
          <p:cNvPr id="6" name="TextBox 5">
            <a:extLst>
              <a:ext uri="{FF2B5EF4-FFF2-40B4-BE49-F238E27FC236}">
                <a16:creationId xmlns:a16="http://schemas.microsoft.com/office/drawing/2014/main" id="{642867B1-62B9-BA8E-93E1-E4576CCB372C}"/>
              </a:ext>
            </a:extLst>
          </p:cNvPr>
          <p:cNvSpPr txBox="1"/>
          <p:nvPr/>
        </p:nvSpPr>
        <p:spPr>
          <a:xfrm>
            <a:off x="6096000" y="2487168"/>
            <a:ext cx="5480304" cy="2308324"/>
          </a:xfrm>
          <a:prstGeom prst="rect">
            <a:avLst/>
          </a:prstGeom>
          <a:noFill/>
        </p:spPr>
        <p:txBody>
          <a:bodyPr wrap="square" rtlCol="0">
            <a:spAutoFit/>
          </a:bodyPr>
          <a:lstStyle/>
          <a:p>
            <a:r>
              <a:rPr lang="en-US" dirty="0"/>
              <a:t>Students will use AI in legal education and practice </a:t>
            </a:r>
          </a:p>
          <a:p>
            <a:pPr marL="285750" indent="-285750">
              <a:buFont typeface="Arial" panose="020B0604020202020204" pitchFamily="34" charset="0"/>
              <a:buChar char="•"/>
            </a:pPr>
            <a:r>
              <a:rPr lang="en-US" dirty="0"/>
              <a:t>The goal is disciplined, transparent, lawyerly use</a:t>
            </a:r>
          </a:p>
          <a:p>
            <a:pPr marL="285750" indent="-285750">
              <a:buFont typeface="Arial" panose="020B0604020202020204" pitchFamily="34" charset="0"/>
              <a:buChar char="•"/>
            </a:pPr>
            <a:r>
              <a:rPr lang="en-US" dirty="0"/>
              <a:t>AI should support:</a:t>
            </a:r>
          </a:p>
          <a:p>
            <a:pPr marL="742950" lvl="1" indent="-285750">
              <a:buFont typeface="Arial" panose="020B0604020202020204" pitchFamily="34" charset="0"/>
              <a:buChar char="•"/>
            </a:pPr>
            <a:r>
              <a:rPr lang="en-US" dirty="0"/>
              <a:t>self-assessment </a:t>
            </a:r>
          </a:p>
          <a:p>
            <a:pPr marL="742950" lvl="1" indent="-285750">
              <a:buFont typeface="Arial" panose="020B0604020202020204" pitchFamily="34" charset="0"/>
              <a:buChar char="•"/>
            </a:pPr>
            <a:r>
              <a:rPr lang="en-US" dirty="0"/>
              <a:t>revision </a:t>
            </a:r>
          </a:p>
          <a:p>
            <a:pPr marL="742950" lvl="1" indent="-285750">
              <a:buFont typeface="Arial" panose="020B0604020202020204" pitchFamily="34" charset="0"/>
              <a:buChar char="•"/>
            </a:pPr>
            <a:r>
              <a:rPr lang="en-US" dirty="0"/>
              <a:t>organization </a:t>
            </a:r>
          </a:p>
          <a:p>
            <a:pPr marL="742950" lvl="1" indent="-285750">
              <a:buFont typeface="Arial" panose="020B0604020202020204" pitchFamily="34" charset="0"/>
              <a:buChar char="•"/>
            </a:pPr>
            <a:r>
              <a:rPr lang="en-US" dirty="0"/>
              <a:t>critique </a:t>
            </a:r>
          </a:p>
          <a:p>
            <a:pPr marL="742950" lvl="1" indent="-285750">
              <a:buFont typeface="Arial" panose="020B0604020202020204" pitchFamily="34" charset="0"/>
              <a:buChar char="•"/>
            </a:pPr>
            <a:r>
              <a:rPr lang="en-US" dirty="0"/>
              <a:t>reader testing</a:t>
            </a:r>
          </a:p>
        </p:txBody>
      </p:sp>
    </p:spTree>
    <p:extLst>
      <p:ext uri="{BB962C8B-B14F-4D97-AF65-F5344CB8AC3E}">
        <p14:creationId xmlns:p14="http://schemas.microsoft.com/office/powerpoint/2010/main" val="231605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33F1-F21D-C26F-B015-852356F8D5F5}"/>
              </a:ext>
            </a:extLst>
          </p:cNvPr>
          <p:cNvSpPr>
            <a:spLocks noGrp="1"/>
          </p:cNvSpPr>
          <p:nvPr>
            <p:ph type="title"/>
          </p:nvPr>
        </p:nvSpPr>
        <p:spPr>
          <a:xfrm>
            <a:off x="1234440" y="123127"/>
            <a:ext cx="9905999" cy="1360898"/>
          </a:xfrm>
        </p:spPr>
        <p:txBody>
          <a:bodyPr/>
          <a:lstStyle/>
          <a:p>
            <a:r>
              <a:rPr lang="en-US" dirty="0"/>
              <a:t>Student Workflow 1: Rubric Self-Assessment</a:t>
            </a:r>
          </a:p>
        </p:txBody>
      </p:sp>
      <p:sp>
        <p:nvSpPr>
          <p:cNvPr id="3" name="Content Placeholder 2">
            <a:extLst>
              <a:ext uri="{FF2B5EF4-FFF2-40B4-BE49-F238E27FC236}">
                <a16:creationId xmlns:a16="http://schemas.microsoft.com/office/drawing/2014/main" id="{19B30595-A469-224C-7704-8C92CCC7D134}"/>
              </a:ext>
            </a:extLst>
          </p:cNvPr>
          <p:cNvSpPr>
            <a:spLocks noGrp="1"/>
          </p:cNvSpPr>
          <p:nvPr>
            <p:ph idx="1"/>
          </p:nvPr>
        </p:nvSpPr>
        <p:spPr>
          <a:xfrm>
            <a:off x="1143000" y="1261872"/>
            <a:ext cx="9905999" cy="4992624"/>
          </a:xfrm>
        </p:spPr>
        <p:txBody>
          <a:bodyPr>
            <a:normAutofit lnSpcReduction="10000"/>
          </a:bodyPr>
          <a:lstStyle/>
          <a:p>
            <a:pPr marL="0" indent="0">
              <a:buNone/>
            </a:pPr>
            <a:r>
              <a:rPr lang="en-US" sz="2400" dirty="0"/>
              <a:t>Student prompt (notice this is essentially a ROADES prompt):</a:t>
            </a:r>
          </a:p>
          <a:p>
            <a:r>
              <a:rPr lang="en-US" sz="2400" dirty="0"/>
              <a:t>I am submitting a draft of [assignment]. Here is the rubric: [paste rubric]. Please evaluate my draft against the rubric. Identify my strongest category, my weakest category, and the top three revision priorities. Do not rewrite the draft for me.</a:t>
            </a:r>
          </a:p>
          <a:p>
            <a:pPr marL="0" indent="0">
              <a:buNone/>
            </a:pPr>
            <a:r>
              <a:rPr lang="en-US" sz="2400" dirty="0"/>
              <a:t>What students learn:</a:t>
            </a:r>
          </a:p>
          <a:p>
            <a:r>
              <a:rPr lang="en-US" sz="2400" dirty="0"/>
              <a:t>How to compare draft to criteria </a:t>
            </a:r>
          </a:p>
          <a:p>
            <a:r>
              <a:rPr lang="en-US" sz="2400" dirty="0"/>
              <a:t>How to prioritize revision </a:t>
            </a:r>
          </a:p>
          <a:p>
            <a:r>
              <a:rPr lang="en-US" sz="2400" dirty="0"/>
              <a:t>How to distinguish global issues from sentence-level edits </a:t>
            </a:r>
          </a:p>
          <a:p>
            <a:r>
              <a:rPr lang="en-US" sz="2400" dirty="0"/>
              <a:t>How to take responsibility for final choices</a:t>
            </a:r>
          </a:p>
        </p:txBody>
      </p:sp>
    </p:spTree>
    <p:extLst>
      <p:ext uri="{BB962C8B-B14F-4D97-AF65-F5344CB8AC3E}">
        <p14:creationId xmlns:p14="http://schemas.microsoft.com/office/powerpoint/2010/main" val="386586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A90E5-609A-E5B6-732E-AF1A9BC8D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813B8-BE6D-2D45-3C51-063CBFA4791E}"/>
              </a:ext>
            </a:extLst>
          </p:cNvPr>
          <p:cNvSpPr>
            <a:spLocks noGrp="1"/>
          </p:cNvSpPr>
          <p:nvPr>
            <p:ph type="title"/>
          </p:nvPr>
        </p:nvSpPr>
        <p:spPr>
          <a:xfrm>
            <a:off x="694944" y="123127"/>
            <a:ext cx="10890504" cy="1360898"/>
          </a:xfrm>
        </p:spPr>
        <p:txBody>
          <a:bodyPr/>
          <a:lstStyle/>
          <a:p>
            <a:r>
              <a:rPr lang="en-US" dirty="0"/>
              <a:t>Student Workflow 2: Reverse Outline and Organization Check</a:t>
            </a:r>
          </a:p>
        </p:txBody>
      </p:sp>
      <p:sp>
        <p:nvSpPr>
          <p:cNvPr id="3" name="Content Placeholder 2">
            <a:extLst>
              <a:ext uri="{FF2B5EF4-FFF2-40B4-BE49-F238E27FC236}">
                <a16:creationId xmlns:a16="http://schemas.microsoft.com/office/drawing/2014/main" id="{568F1923-5FFB-E6DE-E21B-6BB5B808045B}"/>
              </a:ext>
            </a:extLst>
          </p:cNvPr>
          <p:cNvSpPr>
            <a:spLocks noGrp="1"/>
          </p:cNvSpPr>
          <p:nvPr>
            <p:ph idx="1"/>
          </p:nvPr>
        </p:nvSpPr>
        <p:spPr>
          <a:xfrm>
            <a:off x="606552" y="1484025"/>
            <a:ext cx="11061192" cy="4992624"/>
          </a:xfrm>
        </p:spPr>
        <p:txBody>
          <a:bodyPr>
            <a:normAutofit/>
          </a:bodyPr>
          <a:lstStyle/>
          <a:p>
            <a:pPr marL="0" indent="0">
              <a:buNone/>
            </a:pPr>
            <a:r>
              <a:rPr lang="en-US" sz="2400" dirty="0"/>
              <a:t>Student prompt:</a:t>
            </a:r>
          </a:p>
          <a:p>
            <a:r>
              <a:rPr lang="en-US" sz="2400" dirty="0"/>
              <a:t>Create a reverse outline of my draft. For each paragraph, identify the paragraph’s function, main point, and whether it advances the legal analysis. Flag any paragraphs that combine too many ideas or appear out of order.</a:t>
            </a:r>
          </a:p>
          <a:p>
            <a:pPr marL="0" indent="0">
              <a:buNone/>
            </a:pPr>
            <a:r>
              <a:rPr lang="en-US" sz="2400" dirty="0"/>
              <a:t>Useful for: </a:t>
            </a:r>
          </a:p>
          <a:p>
            <a:r>
              <a:rPr lang="en-US" dirty="0"/>
              <a:t> Legal memoranda </a:t>
            </a:r>
          </a:p>
          <a:p>
            <a:r>
              <a:rPr lang="en-US" dirty="0"/>
              <a:t>Appellate briefs </a:t>
            </a:r>
          </a:p>
          <a:p>
            <a:r>
              <a:rPr lang="en-US" dirty="0"/>
              <a:t>Trial briefs </a:t>
            </a:r>
          </a:p>
          <a:p>
            <a:r>
              <a:rPr lang="en-US" dirty="0"/>
              <a:t>Seminar papers</a:t>
            </a:r>
          </a:p>
        </p:txBody>
      </p:sp>
    </p:spTree>
    <p:extLst>
      <p:ext uri="{BB962C8B-B14F-4D97-AF65-F5344CB8AC3E}">
        <p14:creationId xmlns:p14="http://schemas.microsoft.com/office/powerpoint/2010/main" val="215761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C338-D979-457C-70BB-A19AF7D67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5CC50-DD74-F537-17AC-78CC760D95BE}"/>
              </a:ext>
            </a:extLst>
          </p:cNvPr>
          <p:cNvSpPr>
            <a:spLocks noGrp="1"/>
          </p:cNvSpPr>
          <p:nvPr>
            <p:ph type="title"/>
          </p:nvPr>
        </p:nvSpPr>
        <p:spPr>
          <a:xfrm>
            <a:off x="694944" y="123127"/>
            <a:ext cx="10890504" cy="1360898"/>
          </a:xfrm>
        </p:spPr>
        <p:txBody>
          <a:bodyPr/>
          <a:lstStyle/>
          <a:p>
            <a:r>
              <a:rPr lang="en-US" dirty="0"/>
              <a:t>Student Workflow 3: Critique, Counterargument, and Reader Testing</a:t>
            </a:r>
          </a:p>
        </p:txBody>
      </p:sp>
      <p:sp>
        <p:nvSpPr>
          <p:cNvPr id="3" name="Content Placeholder 2">
            <a:extLst>
              <a:ext uri="{FF2B5EF4-FFF2-40B4-BE49-F238E27FC236}">
                <a16:creationId xmlns:a16="http://schemas.microsoft.com/office/drawing/2014/main" id="{47CE8501-F4AD-9AB8-3299-92189AA31C23}"/>
              </a:ext>
            </a:extLst>
          </p:cNvPr>
          <p:cNvSpPr>
            <a:spLocks noGrp="1"/>
          </p:cNvSpPr>
          <p:nvPr>
            <p:ph idx="1"/>
          </p:nvPr>
        </p:nvSpPr>
        <p:spPr>
          <a:xfrm>
            <a:off x="606552" y="1484025"/>
            <a:ext cx="11061192" cy="4992624"/>
          </a:xfrm>
        </p:spPr>
        <p:txBody>
          <a:bodyPr>
            <a:normAutofit/>
          </a:bodyPr>
          <a:lstStyle/>
          <a:p>
            <a:pPr marL="0" indent="0">
              <a:buNone/>
            </a:pPr>
            <a:r>
              <a:rPr lang="en-US" sz="2400" dirty="0"/>
              <a:t>Student prompts:</a:t>
            </a:r>
          </a:p>
          <a:p>
            <a:r>
              <a:rPr lang="en-US" sz="2400" dirty="0"/>
              <a:t>Act as a skeptical judge. What questions would you ask? </a:t>
            </a:r>
          </a:p>
          <a:p>
            <a:r>
              <a:rPr lang="en-US" sz="2400" dirty="0"/>
              <a:t>Act as opposing counsel. What is the strongest counterargument? </a:t>
            </a:r>
          </a:p>
          <a:p>
            <a:r>
              <a:rPr lang="en-US" sz="2400" dirty="0"/>
              <a:t>Identify where my reasoning becomes conclusory. Explain my thesis in one sentence. </a:t>
            </a:r>
          </a:p>
          <a:p>
            <a:r>
              <a:rPr lang="en-US" sz="2400" dirty="0"/>
              <a:t>Tell me where a reader may get confused.</a:t>
            </a:r>
          </a:p>
        </p:txBody>
      </p:sp>
    </p:spTree>
    <p:extLst>
      <p:ext uri="{BB962C8B-B14F-4D97-AF65-F5344CB8AC3E}">
        <p14:creationId xmlns:p14="http://schemas.microsoft.com/office/powerpoint/2010/main" val="250606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FD0A-8B49-09A3-4D02-41A917D25201}"/>
              </a:ext>
            </a:extLst>
          </p:cNvPr>
          <p:cNvSpPr>
            <a:spLocks noGrp="1"/>
          </p:cNvSpPr>
          <p:nvPr>
            <p:ph type="title"/>
          </p:nvPr>
        </p:nvSpPr>
        <p:spPr>
          <a:xfrm>
            <a:off x="1142999" y="159703"/>
            <a:ext cx="9905999" cy="1360898"/>
          </a:xfrm>
        </p:spPr>
        <p:txBody>
          <a:bodyPr/>
          <a:lstStyle/>
          <a:p>
            <a:r>
              <a:rPr lang="en-US" dirty="0"/>
              <a:t>Guardrails for Student Use</a:t>
            </a:r>
          </a:p>
        </p:txBody>
      </p:sp>
      <p:sp>
        <p:nvSpPr>
          <p:cNvPr id="3" name="Content Placeholder 2">
            <a:extLst>
              <a:ext uri="{FF2B5EF4-FFF2-40B4-BE49-F238E27FC236}">
                <a16:creationId xmlns:a16="http://schemas.microsoft.com/office/drawing/2014/main" id="{537BDD65-D0FD-7795-7310-373E4E119FFF}"/>
              </a:ext>
            </a:extLst>
          </p:cNvPr>
          <p:cNvSpPr>
            <a:spLocks noGrp="1"/>
          </p:cNvSpPr>
          <p:nvPr>
            <p:ph idx="1"/>
          </p:nvPr>
        </p:nvSpPr>
        <p:spPr>
          <a:xfrm>
            <a:off x="960120" y="1295900"/>
            <a:ext cx="5352289" cy="4646416"/>
          </a:xfrm>
        </p:spPr>
        <p:txBody>
          <a:bodyPr>
            <a:normAutofit fontScale="92500"/>
          </a:bodyPr>
          <a:lstStyle/>
          <a:p>
            <a:r>
              <a:rPr lang="en-US" sz="2400" dirty="0"/>
              <a:t>Preserve authorship </a:t>
            </a:r>
          </a:p>
          <a:p>
            <a:r>
              <a:rPr lang="en-US" sz="2400" dirty="0"/>
              <a:t>Verify law, facts, and citations </a:t>
            </a:r>
          </a:p>
          <a:p>
            <a:r>
              <a:rPr lang="en-US" sz="2400" dirty="0"/>
              <a:t>Do not submit AI-generated analysis as your own </a:t>
            </a:r>
          </a:p>
          <a:p>
            <a:r>
              <a:rPr lang="en-US" sz="2400" dirty="0"/>
              <a:t>Do not enter confidential or restricted information unless permitted </a:t>
            </a:r>
          </a:p>
          <a:p>
            <a:r>
              <a:rPr lang="en-US" sz="2400" dirty="0"/>
              <a:t>Follow course disclosure rules </a:t>
            </a:r>
          </a:p>
          <a:p>
            <a:r>
              <a:rPr lang="en-US" sz="2400" dirty="0"/>
              <a:t>Keep prompts and outputs if required </a:t>
            </a:r>
          </a:p>
          <a:p>
            <a:r>
              <a:rPr lang="en-US" sz="2400" dirty="0"/>
              <a:t>Use AI to improve learning, not bypass it</a:t>
            </a:r>
          </a:p>
        </p:txBody>
      </p:sp>
      <p:pic>
        <p:nvPicPr>
          <p:cNvPr id="5" name="Picture 4">
            <a:extLst>
              <a:ext uri="{FF2B5EF4-FFF2-40B4-BE49-F238E27FC236}">
                <a16:creationId xmlns:a16="http://schemas.microsoft.com/office/drawing/2014/main" id="{743A3D4B-E746-AE01-F0F2-34A2C286B4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5976" y="1434257"/>
            <a:ext cx="5352288" cy="4283357"/>
          </a:xfrm>
          <a:prstGeom prst="rect">
            <a:avLst/>
          </a:prstGeom>
        </p:spPr>
      </p:pic>
    </p:spTree>
    <p:extLst>
      <p:ext uri="{BB962C8B-B14F-4D97-AF65-F5344CB8AC3E}">
        <p14:creationId xmlns:p14="http://schemas.microsoft.com/office/powerpoint/2010/main" val="3321600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7AA5-DEDC-2F95-8A27-D581A0A6EF78}"/>
              </a:ext>
            </a:extLst>
          </p:cNvPr>
          <p:cNvSpPr>
            <a:spLocks noGrp="1"/>
          </p:cNvSpPr>
          <p:nvPr>
            <p:ph type="title"/>
          </p:nvPr>
        </p:nvSpPr>
        <p:spPr>
          <a:xfrm>
            <a:off x="1380744" y="287453"/>
            <a:ext cx="9905999" cy="1360898"/>
          </a:xfrm>
        </p:spPr>
        <p:txBody>
          <a:bodyPr/>
          <a:lstStyle/>
          <a:p>
            <a:r>
              <a:rPr lang="en-US" dirty="0"/>
              <a:t>Partnering with AI in Legal Scholarship</a:t>
            </a:r>
          </a:p>
        </p:txBody>
      </p:sp>
      <p:pic>
        <p:nvPicPr>
          <p:cNvPr id="7" name="Content Placeholder 6">
            <a:extLst>
              <a:ext uri="{FF2B5EF4-FFF2-40B4-BE49-F238E27FC236}">
                <a16:creationId xmlns:a16="http://schemas.microsoft.com/office/drawing/2014/main" id="{B608A1C2-9C0B-47B3-67B2-47F3E550CA62}"/>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324766" y="2339975"/>
            <a:ext cx="4435480" cy="3549650"/>
          </a:xfrm>
          <a:prstGeom prst="rect">
            <a:avLst/>
          </a:prstGeom>
        </p:spPr>
      </p:pic>
      <p:pic>
        <p:nvPicPr>
          <p:cNvPr id="9" name="Content Placeholder 8">
            <a:extLst>
              <a:ext uri="{FF2B5EF4-FFF2-40B4-BE49-F238E27FC236}">
                <a16:creationId xmlns:a16="http://schemas.microsoft.com/office/drawing/2014/main" id="{E09684E7-13E3-A1C1-45A8-E273CFA7D80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31754" y="2339975"/>
            <a:ext cx="4435480" cy="3549650"/>
          </a:xfrm>
          <a:prstGeom prst="rect">
            <a:avLst/>
          </a:prstGeom>
        </p:spPr>
      </p:pic>
    </p:spTree>
    <p:extLst>
      <p:ext uri="{BB962C8B-B14F-4D97-AF65-F5344CB8AC3E}">
        <p14:creationId xmlns:p14="http://schemas.microsoft.com/office/powerpoint/2010/main" val="3492395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279B-E2C6-87F3-07F7-4F6573FDAC92}"/>
              </a:ext>
            </a:extLst>
          </p:cNvPr>
          <p:cNvSpPr>
            <a:spLocks noGrp="1"/>
          </p:cNvSpPr>
          <p:nvPr>
            <p:ph type="title"/>
          </p:nvPr>
        </p:nvSpPr>
        <p:spPr>
          <a:xfrm>
            <a:off x="1143000" y="177991"/>
            <a:ext cx="9905999" cy="1360898"/>
          </a:xfrm>
        </p:spPr>
        <p:txBody>
          <a:bodyPr/>
          <a:lstStyle/>
          <a:p>
            <a:r>
              <a:rPr lang="en-US" dirty="0"/>
              <a:t>The Scholarship Example: Judicial Voice</a:t>
            </a:r>
          </a:p>
        </p:txBody>
      </p:sp>
      <p:sp>
        <p:nvSpPr>
          <p:cNvPr id="7" name="Content Placeholder 6">
            <a:extLst>
              <a:ext uri="{FF2B5EF4-FFF2-40B4-BE49-F238E27FC236}">
                <a16:creationId xmlns:a16="http://schemas.microsoft.com/office/drawing/2014/main" id="{FD6ABAC3-F27F-EEC5-144E-ED0E5F0D91D5}"/>
              </a:ext>
            </a:extLst>
          </p:cNvPr>
          <p:cNvSpPr>
            <a:spLocks noGrp="1"/>
          </p:cNvSpPr>
          <p:nvPr>
            <p:ph idx="1"/>
          </p:nvPr>
        </p:nvSpPr>
        <p:spPr>
          <a:xfrm>
            <a:off x="1143000" y="1325880"/>
            <a:ext cx="9905999" cy="4573264"/>
          </a:xfrm>
        </p:spPr>
        <p:txBody>
          <a:bodyPr>
            <a:normAutofit/>
          </a:bodyPr>
          <a:lstStyle/>
          <a:p>
            <a:r>
              <a:rPr lang="en-US" dirty="0"/>
              <a:t>Theory-driven empirical study of judicial voice</a:t>
            </a:r>
          </a:p>
          <a:p>
            <a:r>
              <a:rPr lang="en-US" dirty="0"/>
              <a:t>Focus: D.C. Circuit over a forty-year comparative period</a:t>
            </a:r>
          </a:p>
          <a:p>
            <a:r>
              <a:rPr lang="en-US" dirty="0"/>
              <a:t>Unit of analysis: sentence-level coding</a:t>
            </a:r>
          </a:p>
          <a:p>
            <a:r>
              <a:rPr lang="en-US" dirty="0"/>
              <a:t>Core move: judicial persona as measurable textual variable</a:t>
            </a:r>
          </a:p>
          <a:p>
            <a:r>
              <a:rPr lang="en-US" dirty="0"/>
              <a:t>Four primary voice categories:</a:t>
            </a:r>
          </a:p>
          <a:p>
            <a:pPr lvl="1"/>
            <a:r>
              <a:rPr lang="en-US" dirty="0"/>
              <a:t>Institutional</a:t>
            </a:r>
          </a:p>
          <a:p>
            <a:pPr lvl="1"/>
            <a:r>
              <a:rPr lang="en-US" dirty="0"/>
              <a:t>Impersonal</a:t>
            </a:r>
          </a:p>
          <a:p>
            <a:pPr lvl="1"/>
            <a:r>
              <a:rPr lang="en-US" dirty="0"/>
              <a:t>Collective</a:t>
            </a:r>
          </a:p>
          <a:p>
            <a:pPr lvl="1"/>
            <a:r>
              <a:rPr lang="en-US" dirty="0"/>
              <a:t>Individual</a:t>
            </a:r>
          </a:p>
          <a:p>
            <a:r>
              <a:rPr lang="en-US" dirty="0"/>
              <a:t>Functional subcodes capture what the sentence is doing rhetorically</a:t>
            </a:r>
          </a:p>
        </p:txBody>
      </p:sp>
    </p:spTree>
    <p:extLst>
      <p:ext uri="{BB962C8B-B14F-4D97-AF65-F5344CB8AC3E}">
        <p14:creationId xmlns:p14="http://schemas.microsoft.com/office/powerpoint/2010/main" val="297832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F681-3227-B751-55CA-957C238D52A7}"/>
              </a:ext>
            </a:extLst>
          </p:cNvPr>
          <p:cNvSpPr>
            <a:spLocks noGrp="1"/>
          </p:cNvSpPr>
          <p:nvPr>
            <p:ph type="title"/>
          </p:nvPr>
        </p:nvSpPr>
        <p:spPr/>
        <p:txBody>
          <a:bodyPr/>
          <a:lstStyle/>
          <a:p>
            <a:r>
              <a:rPr lang="en-US" dirty="0"/>
              <a:t>The Problem and Part of a Solution</a:t>
            </a:r>
          </a:p>
        </p:txBody>
      </p:sp>
      <p:sp>
        <p:nvSpPr>
          <p:cNvPr id="4" name="Content Placeholder 3">
            <a:extLst>
              <a:ext uri="{FF2B5EF4-FFF2-40B4-BE49-F238E27FC236}">
                <a16:creationId xmlns:a16="http://schemas.microsoft.com/office/drawing/2014/main" id="{9A2E3083-E99F-C5E5-3DA8-1C42736242EB}"/>
              </a:ext>
            </a:extLst>
          </p:cNvPr>
          <p:cNvSpPr>
            <a:spLocks noGrp="1"/>
          </p:cNvSpPr>
          <p:nvPr>
            <p:ph sz="half" idx="1"/>
          </p:nvPr>
        </p:nvSpPr>
        <p:spPr/>
        <p:txBody>
          <a:bodyPr>
            <a:normAutofit/>
          </a:bodyPr>
          <a:lstStyle/>
          <a:p>
            <a:r>
              <a:rPr lang="en-US" dirty="0"/>
              <a:t>Legal writing feedback is intensive and individualized </a:t>
            </a:r>
          </a:p>
          <a:p>
            <a:r>
              <a:rPr lang="en-US" dirty="0"/>
              <a:t> Students need repeated, formative, rubric-aligned guidance </a:t>
            </a:r>
          </a:p>
          <a:p>
            <a:r>
              <a:rPr lang="en-US" dirty="0"/>
              <a:t> Faculty time is limited </a:t>
            </a:r>
          </a:p>
          <a:p>
            <a:r>
              <a:rPr lang="en-US" dirty="0"/>
              <a:t>Scholarly textual analysis is difficult to scale </a:t>
            </a:r>
          </a:p>
        </p:txBody>
      </p:sp>
      <p:sp>
        <p:nvSpPr>
          <p:cNvPr id="5" name="Content Placeholder 4">
            <a:extLst>
              <a:ext uri="{FF2B5EF4-FFF2-40B4-BE49-F238E27FC236}">
                <a16:creationId xmlns:a16="http://schemas.microsoft.com/office/drawing/2014/main" id="{6A8EDE8A-1420-98F3-909C-6B9C55DF7ADD}"/>
              </a:ext>
            </a:extLst>
          </p:cNvPr>
          <p:cNvSpPr>
            <a:spLocks noGrp="1"/>
          </p:cNvSpPr>
          <p:nvPr>
            <p:ph sz="half" idx="2"/>
          </p:nvPr>
        </p:nvSpPr>
        <p:spPr/>
        <p:txBody>
          <a:bodyPr>
            <a:normAutofit/>
          </a:bodyPr>
          <a:lstStyle/>
          <a:p>
            <a:r>
              <a:rPr lang="en-US" dirty="0">
                <a:solidFill>
                  <a:schemeClr val="accent6">
                    <a:lumMod val="60000"/>
                    <a:lumOff val="40000"/>
                  </a:schemeClr>
                </a:solidFill>
              </a:rPr>
              <a:t>AI creates new capacity, but only with structure</a:t>
            </a:r>
          </a:p>
        </p:txBody>
      </p:sp>
    </p:spTree>
    <p:extLst>
      <p:ext uri="{BB962C8B-B14F-4D97-AF65-F5344CB8AC3E}">
        <p14:creationId xmlns:p14="http://schemas.microsoft.com/office/powerpoint/2010/main" val="154057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CD24-C135-DD5E-43D8-372D04B2B339}"/>
              </a:ext>
            </a:extLst>
          </p:cNvPr>
          <p:cNvSpPr>
            <a:spLocks noGrp="1"/>
          </p:cNvSpPr>
          <p:nvPr>
            <p:ph type="title"/>
          </p:nvPr>
        </p:nvSpPr>
        <p:spPr/>
        <p:txBody>
          <a:bodyPr/>
          <a:lstStyle/>
          <a:p>
            <a:r>
              <a:rPr lang="en-US" dirty="0"/>
              <a:t>What the Study Contributes</a:t>
            </a:r>
          </a:p>
        </p:txBody>
      </p:sp>
      <p:sp>
        <p:nvSpPr>
          <p:cNvPr id="3" name="Content Placeholder 2">
            <a:extLst>
              <a:ext uri="{FF2B5EF4-FFF2-40B4-BE49-F238E27FC236}">
                <a16:creationId xmlns:a16="http://schemas.microsoft.com/office/drawing/2014/main" id="{8F9AB1D0-C819-E334-568E-8CF03AB26441}"/>
              </a:ext>
            </a:extLst>
          </p:cNvPr>
          <p:cNvSpPr>
            <a:spLocks noGrp="1"/>
          </p:cNvSpPr>
          <p:nvPr>
            <p:ph idx="1"/>
          </p:nvPr>
        </p:nvSpPr>
        <p:spPr/>
        <p:txBody>
          <a:bodyPr/>
          <a:lstStyle/>
          <a:p>
            <a:r>
              <a:rPr lang="en-US" dirty="0"/>
              <a:t>Moves judicial persona from theory to measurable variable</a:t>
            </a:r>
          </a:p>
          <a:p>
            <a:r>
              <a:rPr lang="en-US" dirty="0"/>
              <a:t>Links voice choice to rhetorical function and opinion type</a:t>
            </a:r>
          </a:p>
          <a:p>
            <a:r>
              <a:rPr lang="en-US" dirty="0"/>
              <a:t>Extends empirical inquiry beyond the Supreme Court</a:t>
            </a:r>
          </a:p>
          <a:p>
            <a:r>
              <a:rPr lang="en-US" dirty="0"/>
              <a:t>Uses a forty-year D.C. Circuit framework</a:t>
            </a:r>
          </a:p>
          <a:p>
            <a:r>
              <a:rPr lang="en-US" dirty="0"/>
              <a:t>Treats voice patterns as proxies for rhetorical stance</a:t>
            </a:r>
          </a:p>
          <a:p>
            <a:r>
              <a:rPr lang="en-US" dirty="0"/>
              <a:t>Bridges qualitative rhetoric and quantitative textual analysis</a:t>
            </a:r>
          </a:p>
        </p:txBody>
      </p:sp>
    </p:spTree>
    <p:extLst>
      <p:ext uri="{BB962C8B-B14F-4D97-AF65-F5344CB8AC3E}">
        <p14:creationId xmlns:p14="http://schemas.microsoft.com/office/powerpoint/2010/main" val="2176664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76AA-FA5B-9047-8D9C-78B4A2B1F6AC}"/>
              </a:ext>
            </a:extLst>
          </p:cNvPr>
          <p:cNvSpPr>
            <a:spLocks noGrp="1"/>
          </p:cNvSpPr>
          <p:nvPr>
            <p:ph type="title"/>
          </p:nvPr>
        </p:nvSpPr>
        <p:spPr/>
        <p:txBody>
          <a:bodyPr/>
          <a:lstStyle/>
          <a:p>
            <a:r>
              <a:rPr lang="en-US" dirty="0"/>
              <a:t>What the Study Does—and Does Not—Measure</a:t>
            </a:r>
          </a:p>
        </p:txBody>
      </p:sp>
      <p:sp>
        <p:nvSpPr>
          <p:cNvPr id="4" name="Content Placeholder 3">
            <a:extLst>
              <a:ext uri="{FF2B5EF4-FFF2-40B4-BE49-F238E27FC236}">
                <a16:creationId xmlns:a16="http://schemas.microsoft.com/office/drawing/2014/main" id="{345B0123-CA43-F3AA-DB04-D223AEC90543}"/>
              </a:ext>
            </a:extLst>
          </p:cNvPr>
          <p:cNvSpPr>
            <a:spLocks noGrp="1"/>
          </p:cNvSpPr>
          <p:nvPr>
            <p:ph sz="half" idx="1"/>
          </p:nvPr>
        </p:nvSpPr>
        <p:spPr/>
        <p:txBody>
          <a:bodyPr/>
          <a:lstStyle/>
          <a:p>
            <a:pPr marL="0" indent="0">
              <a:buNone/>
            </a:pPr>
            <a:r>
              <a:rPr lang="en-US" dirty="0"/>
              <a:t>The study measures:</a:t>
            </a:r>
          </a:p>
          <a:p>
            <a:r>
              <a:rPr lang="en-US" dirty="0"/>
              <a:t>Textual voice choices</a:t>
            </a:r>
          </a:p>
          <a:p>
            <a:r>
              <a:rPr lang="en-US" dirty="0"/>
              <a:t>Rhetorical stance</a:t>
            </a:r>
          </a:p>
          <a:p>
            <a:r>
              <a:rPr lang="en-US" dirty="0"/>
              <a:t>Sentence-level function</a:t>
            </a:r>
          </a:p>
          <a:p>
            <a:r>
              <a:rPr lang="en-US" dirty="0"/>
              <a:t>Patterns across opinion types and time</a:t>
            </a:r>
          </a:p>
          <a:p>
            <a:endParaRPr lang="en-US" dirty="0"/>
          </a:p>
        </p:txBody>
      </p:sp>
      <p:sp>
        <p:nvSpPr>
          <p:cNvPr id="5" name="Content Placeholder 4">
            <a:extLst>
              <a:ext uri="{FF2B5EF4-FFF2-40B4-BE49-F238E27FC236}">
                <a16:creationId xmlns:a16="http://schemas.microsoft.com/office/drawing/2014/main" id="{B23A0564-BFB3-4FE8-D115-1ADC290ADC09}"/>
              </a:ext>
            </a:extLst>
          </p:cNvPr>
          <p:cNvSpPr>
            <a:spLocks noGrp="1"/>
          </p:cNvSpPr>
          <p:nvPr>
            <p:ph sz="half" idx="2"/>
          </p:nvPr>
        </p:nvSpPr>
        <p:spPr/>
        <p:txBody>
          <a:bodyPr/>
          <a:lstStyle/>
          <a:p>
            <a:pPr marL="0" indent="0">
              <a:buNone/>
            </a:pPr>
            <a:r>
              <a:rPr lang="en-US" dirty="0"/>
              <a:t>The study does not claim to directly measure:</a:t>
            </a:r>
          </a:p>
          <a:p>
            <a:r>
              <a:rPr lang="en-US" dirty="0"/>
              <a:t>Judges’ interpersonal relationships</a:t>
            </a:r>
          </a:p>
          <a:p>
            <a:r>
              <a:rPr lang="en-US" dirty="0"/>
              <a:t>Subjective motives</a:t>
            </a:r>
          </a:p>
          <a:p>
            <a:r>
              <a:rPr lang="en-US" dirty="0"/>
              <a:t>Political intent</a:t>
            </a:r>
          </a:p>
          <a:p>
            <a:r>
              <a:rPr lang="en-US" dirty="0"/>
              <a:t>Actual collegiality or polarization</a:t>
            </a:r>
          </a:p>
          <a:p>
            <a:endParaRPr lang="en-US" dirty="0"/>
          </a:p>
        </p:txBody>
      </p:sp>
    </p:spTree>
    <p:extLst>
      <p:ext uri="{BB962C8B-B14F-4D97-AF65-F5344CB8AC3E}">
        <p14:creationId xmlns:p14="http://schemas.microsoft.com/office/powerpoint/2010/main" val="297746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D1753-1A6D-B242-9F36-4D4FB1A56AD9}"/>
              </a:ext>
            </a:extLst>
          </p:cNvPr>
          <p:cNvSpPr>
            <a:spLocks noGrp="1"/>
          </p:cNvSpPr>
          <p:nvPr>
            <p:ph type="title"/>
          </p:nvPr>
        </p:nvSpPr>
        <p:spPr>
          <a:xfrm>
            <a:off x="1216152" y="397447"/>
            <a:ext cx="9905999" cy="1360898"/>
          </a:xfrm>
        </p:spPr>
        <p:txBody>
          <a:bodyPr/>
          <a:lstStyle/>
          <a:p>
            <a:r>
              <a:rPr lang="en-US" dirty="0"/>
              <a:t>The Role of AI</a:t>
            </a:r>
          </a:p>
        </p:txBody>
      </p:sp>
      <p:sp>
        <p:nvSpPr>
          <p:cNvPr id="6" name="Content Placeholder 5">
            <a:extLst>
              <a:ext uri="{FF2B5EF4-FFF2-40B4-BE49-F238E27FC236}">
                <a16:creationId xmlns:a16="http://schemas.microsoft.com/office/drawing/2014/main" id="{43B25A96-CB1E-0FE4-3139-AE6324DE4162}"/>
              </a:ext>
            </a:extLst>
          </p:cNvPr>
          <p:cNvSpPr>
            <a:spLocks noGrp="1"/>
          </p:cNvSpPr>
          <p:nvPr>
            <p:ph idx="1"/>
          </p:nvPr>
        </p:nvSpPr>
        <p:spPr>
          <a:xfrm>
            <a:off x="1143001" y="1591056"/>
            <a:ext cx="4553712" cy="4308088"/>
          </a:xfrm>
        </p:spPr>
        <p:txBody>
          <a:bodyPr>
            <a:noAutofit/>
          </a:bodyPr>
          <a:lstStyle/>
          <a:p>
            <a:pPr marL="0" indent="0">
              <a:buNone/>
            </a:pPr>
            <a:r>
              <a:rPr lang="en-US" sz="2400" dirty="0"/>
              <a:t>AI became useful only </a:t>
            </a:r>
            <a:r>
              <a:rPr lang="en-US" sz="2400" dirty="0">
                <a:solidFill>
                  <a:srgbClr val="FF0000"/>
                </a:solidFill>
              </a:rPr>
              <a:t>after</a:t>
            </a:r>
            <a:r>
              <a:rPr lang="en-US" sz="2400" dirty="0"/>
              <a:t> the theoretical construct had been translated into a codebook. The tool did not define judicial voice for the project. I (and scholars before me) defined judicial voice, converted that definition into sentence-level coding rules, and then I used AI to help apply those rules at scale.</a:t>
            </a:r>
          </a:p>
        </p:txBody>
      </p:sp>
      <p:pic>
        <p:nvPicPr>
          <p:cNvPr id="8" name="Picture 7">
            <a:extLst>
              <a:ext uri="{FF2B5EF4-FFF2-40B4-BE49-F238E27FC236}">
                <a16:creationId xmlns:a16="http://schemas.microsoft.com/office/drawing/2014/main" id="{1CE9685B-594A-AFDB-979D-2D1F4A9DE9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591056"/>
            <a:ext cx="5859069" cy="3906046"/>
          </a:xfrm>
          <a:prstGeom prst="rect">
            <a:avLst/>
          </a:prstGeom>
        </p:spPr>
      </p:pic>
    </p:spTree>
    <p:extLst>
      <p:ext uri="{BB962C8B-B14F-4D97-AF65-F5344CB8AC3E}">
        <p14:creationId xmlns:p14="http://schemas.microsoft.com/office/powerpoint/2010/main" val="54871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8040-F2A3-AD40-C8D5-224990F3BE68}"/>
              </a:ext>
            </a:extLst>
          </p:cNvPr>
          <p:cNvSpPr>
            <a:spLocks noGrp="1"/>
          </p:cNvSpPr>
          <p:nvPr>
            <p:ph type="title"/>
          </p:nvPr>
        </p:nvSpPr>
        <p:spPr>
          <a:xfrm>
            <a:off x="298175" y="0"/>
            <a:ext cx="10697816" cy="1007165"/>
          </a:xfrm>
        </p:spPr>
        <p:txBody>
          <a:bodyPr/>
          <a:lstStyle/>
          <a:p>
            <a:r>
              <a:rPr lang="en-US" dirty="0"/>
              <a:t>The Prompt</a:t>
            </a:r>
          </a:p>
        </p:txBody>
      </p:sp>
      <p:pic>
        <p:nvPicPr>
          <p:cNvPr id="7" name="Picture 6">
            <a:extLst>
              <a:ext uri="{FF2B5EF4-FFF2-40B4-BE49-F238E27FC236}">
                <a16:creationId xmlns:a16="http://schemas.microsoft.com/office/drawing/2014/main" id="{427C7CB4-734B-17A0-F0BB-681ED740489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08174" y="350157"/>
            <a:ext cx="6755296" cy="6157686"/>
          </a:xfrm>
          <a:prstGeom prst="rect">
            <a:avLst/>
          </a:prstGeom>
        </p:spPr>
      </p:pic>
      <p:sp>
        <p:nvSpPr>
          <p:cNvPr id="8" name="TextBox 7">
            <a:extLst>
              <a:ext uri="{FF2B5EF4-FFF2-40B4-BE49-F238E27FC236}">
                <a16:creationId xmlns:a16="http://schemas.microsoft.com/office/drawing/2014/main" id="{0E2C26CD-D102-EEB5-7AF1-122DCC25CD2A}"/>
              </a:ext>
            </a:extLst>
          </p:cNvPr>
          <p:cNvSpPr txBox="1"/>
          <p:nvPr/>
        </p:nvSpPr>
        <p:spPr>
          <a:xfrm>
            <a:off x="556591" y="1186070"/>
            <a:ext cx="2246244" cy="2308324"/>
          </a:xfrm>
          <a:prstGeom prst="rect">
            <a:avLst/>
          </a:prstGeom>
          <a:noFill/>
        </p:spPr>
        <p:txBody>
          <a:bodyPr wrap="square" rtlCol="0">
            <a:spAutoFit/>
          </a:bodyPr>
          <a:lstStyle/>
          <a:p>
            <a:pPr algn="ctr"/>
            <a:r>
              <a:rPr lang="en-US" dirty="0"/>
              <a:t>Some “examples,” hierarchies, and segments of the Codebook have been removed to make the prompt a bit shorter for display purposes.</a:t>
            </a:r>
          </a:p>
        </p:txBody>
      </p:sp>
    </p:spTree>
    <p:extLst>
      <p:ext uri="{BB962C8B-B14F-4D97-AF65-F5344CB8AC3E}">
        <p14:creationId xmlns:p14="http://schemas.microsoft.com/office/powerpoint/2010/main" val="1052351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EAFAC-296F-91BF-DB4A-5EDDB48B1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49AEA-FE4F-BA7F-D852-ADE4B9819BC6}"/>
              </a:ext>
            </a:extLst>
          </p:cNvPr>
          <p:cNvSpPr>
            <a:spLocks noGrp="1"/>
          </p:cNvSpPr>
          <p:nvPr>
            <p:ph type="title"/>
          </p:nvPr>
        </p:nvSpPr>
        <p:spPr>
          <a:xfrm>
            <a:off x="1089991" y="0"/>
            <a:ext cx="9905999" cy="1007165"/>
          </a:xfrm>
        </p:spPr>
        <p:txBody>
          <a:bodyPr/>
          <a:lstStyle/>
          <a:p>
            <a:r>
              <a:rPr lang="en-US" dirty="0"/>
              <a:t>The Prompt</a:t>
            </a:r>
          </a:p>
        </p:txBody>
      </p:sp>
      <p:pic>
        <p:nvPicPr>
          <p:cNvPr id="6" name="Picture 5">
            <a:extLst>
              <a:ext uri="{FF2B5EF4-FFF2-40B4-BE49-F238E27FC236}">
                <a16:creationId xmlns:a16="http://schemas.microsoft.com/office/drawing/2014/main" id="{9AA2F539-FBB1-46E5-7D11-5F0E463291E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98843" y="599823"/>
            <a:ext cx="6997147" cy="6040465"/>
          </a:xfrm>
          <a:prstGeom prst="rect">
            <a:avLst/>
          </a:prstGeom>
        </p:spPr>
      </p:pic>
    </p:spTree>
    <p:extLst>
      <p:ext uri="{BB962C8B-B14F-4D97-AF65-F5344CB8AC3E}">
        <p14:creationId xmlns:p14="http://schemas.microsoft.com/office/powerpoint/2010/main" val="2173345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B356-1C97-8D57-5292-F5F2E6F28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C1865-14FD-17D0-EA8B-D48CF9D1FD43}"/>
              </a:ext>
            </a:extLst>
          </p:cNvPr>
          <p:cNvSpPr>
            <a:spLocks noGrp="1"/>
          </p:cNvSpPr>
          <p:nvPr>
            <p:ph type="title"/>
          </p:nvPr>
        </p:nvSpPr>
        <p:spPr>
          <a:xfrm>
            <a:off x="1089991" y="0"/>
            <a:ext cx="9905999" cy="1007165"/>
          </a:xfrm>
        </p:spPr>
        <p:txBody>
          <a:bodyPr/>
          <a:lstStyle/>
          <a:p>
            <a:r>
              <a:rPr lang="en-US" dirty="0"/>
              <a:t>The Prompt</a:t>
            </a:r>
          </a:p>
        </p:txBody>
      </p:sp>
      <p:pic>
        <p:nvPicPr>
          <p:cNvPr id="4" name="Picture 3">
            <a:extLst>
              <a:ext uri="{FF2B5EF4-FFF2-40B4-BE49-F238E27FC236}">
                <a16:creationId xmlns:a16="http://schemas.microsoft.com/office/drawing/2014/main" id="{4D666136-1CEC-4ED1-764E-3DD65A654B2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393096" y="669234"/>
            <a:ext cx="5820126" cy="5493027"/>
          </a:xfrm>
          <a:prstGeom prst="rect">
            <a:avLst/>
          </a:prstGeom>
        </p:spPr>
      </p:pic>
    </p:spTree>
    <p:extLst>
      <p:ext uri="{BB962C8B-B14F-4D97-AF65-F5344CB8AC3E}">
        <p14:creationId xmlns:p14="http://schemas.microsoft.com/office/powerpoint/2010/main" val="3915191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492F0-0653-2DAF-3866-4A75D815A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88E30-C192-A41F-4243-F676EC7306E7}"/>
              </a:ext>
            </a:extLst>
          </p:cNvPr>
          <p:cNvSpPr>
            <a:spLocks noGrp="1"/>
          </p:cNvSpPr>
          <p:nvPr>
            <p:ph type="title"/>
          </p:nvPr>
        </p:nvSpPr>
        <p:spPr>
          <a:xfrm>
            <a:off x="1089991" y="0"/>
            <a:ext cx="9905999" cy="1007165"/>
          </a:xfrm>
        </p:spPr>
        <p:txBody>
          <a:bodyPr/>
          <a:lstStyle/>
          <a:p>
            <a:r>
              <a:rPr lang="en-US" dirty="0"/>
              <a:t>The Prompt</a:t>
            </a:r>
          </a:p>
        </p:txBody>
      </p:sp>
      <p:pic>
        <p:nvPicPr>
          <p:cNvPr id="5" name="Picture 4">
            <a:extLst>
              <a:ext uri="{FF2B5EF4-FFF2-40B4-BE49-F238E27FC236}">
                <a16:creationId xmlns:a16="http://schemas.microsoft.com/office/drawing/2014/main" id="{A37F6FE0-D501-82B9-48E1-F529BFF5581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07566" y="289954"/>
            <a:ext cx="5758069" cy="6278091"/>
          </a:xfrm>
          <a:prstGeom prst="rect">
            <a:avLst/>
          </a:prstGeom>
        </p:spPr>
      </p:pic>
    </p:spTree>
    <p:extLst>
      <p:ext uri="{BB962C8B-B14F-4D97-AF65-F5344CB8AC3E}">
        <p14:creationId xmlns:p14="http://schemas.microsoft.com/office/powerpoint/2010/main" val="3129275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6C357-8BF2-7DA3-8F30-4DD50F6DF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9BA68-D24D-F6A0-D714-D24808A992E5}"/>
              </a:ext>
            </a:extLst>
          </p:cNvPr>
          <p:cNvSpPr>
            <a:spLocks noGrp="1"/>
          </p:cNvSpPr>
          <p:nvPr>
            <p:ph type="title"/>
          </p:nvPr>
        </p:nvSpPr>
        <p:spPr>
          <a:xfrm>
            <a:off x="1089991" y="0"/>
            <a:ext cx="9905999" cy="1007165"/>
          </a:xfrm>
        </p:spPr>
        <p:txBody>
          <a:bodyPr/>
          <a:lstStyle/>
          <a:p>
            <a:r>
              <a:rPr lang="en-US" dirty="0"/>
              <a:t>The Prompt</a:t>
            </a:r>
          </a:p>
        </p:txBody>
      </p:sp>
      <p:pic>
        <p:nvPicPr>
          <p:cNvPr id="4" name="Picture 3">
            <a:extLst>
              <a:ext uri="{FF2B5EF4-FFF2-40B4-BE49-F238E27FC236}">
                <a16:creationId xmlns:a16="http://schemas.microsoft.com/office/drawing/2014/main" id="{5F3D871C-B6C9-447E-887A-8855F96A0D8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393096" y="121103"/>
            <a:ext cx="5678557" cy="6615794"/>
          </a:xfrm>
          <a:prstGeom prst="rect">
            <a:avLst/>
          </a:prstGeom>
        </p:spPr>
      </p:pic>
    </p:spTree>
    <p:extLst>
      <p:ext uri="{BB962C8B-B14F-4D97-AF65-F5344CB8AC3E}">
        <p14:creationId xmlns:p14="http://schemas.microsoft.com/office/powerpoint/2010/main" val="1005767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2F34E-C379-6E26-599E-E4A27BD52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47B5B-61AC-768B-9D70-7A8878042008}"/>
              </a:ext>
            </a:extLst>
          </p:cNvPr>
          <p:cNvSpPr>
            <a:spLocks noGrp="1"/>
          </p:cNvSpPr>
          <p:nvPr>
            <p:ph type="title"/>
          </p:nvPr>
        </p:nvSpPr>
        <p:spPr>
          <a:xfrm>
            <a:off x="1089991" y="0"/>
            <a:ext cx="9905999" cy="1007165"/>
          </a:xfrm>
        </p:spPr>
        <p:txBody>
          <a:bodyPr/>
          <a:lstStyle/>
          <a:p>
            <a:r>
              <a:rPr lang="en-US" dirty="0"/>
              <a:t>The Prompt</a:t>
            </a:r>
          </a:p>
        </p:txBody>
      </p:sp>
      <p:pic>
        <p:nvPicPr>
          <p:cNvPr id="5" name="Picture 4">
            <a:extLst>
              <a:ext uri="{FF2B5EF4-FFF2-40B4-BE49-F238E27FC236}">
                <a16:creationId xmlns:a16="http://schemas.microsoft.com/office/drawing/2014/main" id="{44F35C0C-10E3-0C7C-72E4-AE433E089FF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94313" y="367747"/>
            <a:ext cx="6997149" cy="6122506"/>
          </a:xfrm>
          <a:prstGeom prst="rect">
            <a:avLst/>
          </a:prstGeom>
        </p:spPr>
      </p:pic>
    </p:spTree>
    <p:extLst>
      <p:ext uri="{BB962C8B-B14F-4D97-AF65-F5344CB8AC3E}">
        <p14:creationId xmlns:p14="http://schemas.microsoft.com/office/powerpoint/2010/main" val="3543850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E74E1-3D8E-CD66-4F58-6EB773076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E9A74-93C8-4A14-FC69-39C28C354B0D}"/>
              </a:ext>
            </a:extLst>
          </p:cNvPr>
          <p:cNvSpPr>
            <a:spLocks noGrp="1"/>
          </p:cNvSpPr>
          <p:nvPr>
            <p:ph type="title"/>
          </p:nvPr>
        </p:nvSpPr>
        <p:spPr>
          <a:xfrm>
            <a:off x="1089991" y="0"/>
            <a:ext cx="9905999" cy="1007165"/>
          </a:xfrm>
        </p:spPr>
        <p:txBody>
          <a:bodyPr/>
          <a:lstStyle/>
          <a:p>
            <a:r>
              <a:rPr lang="en-US" dirty="0"/>
              <a:t>The Prompt</a:t>
            </a:r>
          </a:p>
        </p:txBody>
      </p:sp>
      <p:pic>
        <p:nvPicPr>
          <p:cNvPr id="4" name="Picture 3">
            <a:extLst>
              <a:ext uri="{FF2B5EF4-FFF2-40B4-BE49-F238E27FC236}">
                <a16:creationId xmlns:a16="http://schemas.microsoft.com/office/drawing/2014/main" id="{B668A968-A73F-EB37-58E6-096B83E418B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21216" y="278295"/>
            <a:ext cx="7362402" cy="5135217"/>
          </a:xfrm>
          <a:prstGeom prst="rect">
            <a:avLst/>
          </a:prstGeom>
        </p:spPr>
      </p:pic>
    </p:spTree>
    <p:extLst>
      <p:ext uri="{BB962C8B-B14F-4D97-AF65-F5344CB8AC3E}">
        <p14:creationId xmlns:p14="http://schemas.microsoft.com/office/powerpoint/2010/main" val="51298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6778E-6692-4AA3-1652-83E09706B881}"/>
              </a:ext>
            </a:extLst>
          </p:cNvPr>
          <p:cNvSpPr>
            <a:spLocks noGrp="1"/>
          </p:cNvSpPr>
          <p:nvPr>
            <p:ph type="title"/>
          </p:nvPr>
        </p:nvSpPr>
        <p:spPr>
          <a:xfrm>
            <a:off x="997505" y="376606"/>
            <a:ext cx="9905999" cy="1360898"/>
          </a:xfrm>
        </p:spPr>
        <p:txBody>
          <a:bodyPr/>
          <a:lstStyle/>
          <a:p>
            <a:r>
              <a:rPr lang="en-US" dirty="0"/>
              <a:t>Framing the Partnership</a:t>
            </a:r>
          </a:p>
        </p:txBody>
      </p:sp>
      <p:pic>
        <p:nvPicPr>
          <p:cNvPr id="8" name="Content Placeholder 7">
            <a:extLst>
              <a:ext uri="{FF2B5EF4-FFF2-40B4-BE49-F238E27FC236}">
                <a16:creationId xmlns:a16="http://schemas.microsoft.com/office/drawing/2014/main" id="{539A33C2-55E4-53A1-E296-1548847D518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43826" y="2233833"/>
            <a:ext cx="5350668" cy="3567112"/>
          </a:xfrm>
          <a:prstGeom prst="rect">
            <a:avLst/>
          </a:prstGeom>
        </p:spPr>
      </p:pic>
      <p:sp>
        <p:nvSpPr>
          <p:cNvPr id="11" name="TextBox 10">
            <a:extLst>
              <a:ext uri="{FF2B5EF4-FFF2-40B4-BE49-F238E27FC236}">
                <a16:creationId xmlns:a16="http://schemas.microsoft.com/office/drawing/2014/main" id="{CAE2723E-8EA4-070D-3B5E-D9E1D40BD0A3}"/>
              </a:ext>
            </a:extLst>
          </p:cNvPr>
          <p:cNvSpPr txBox="1"/>
          <p:nvPr/>
        </p:nvSpPr>
        <p:spPr>
          <a:xfrm>
            <a:off x="997505" y="2233833"/>
            <a:ext cx="4700826" cy="3108543"/>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Aptos" panose="020B0004020202020204" pitchFamily="34" charset="0"/>
                <a:ea typeface="Aptos" panose="020B0004020202020204" pitchFamily="34" charset="0"/>
                <a:cs typeface="Times New Roman" panose="02020603050405020304" pitchFamily="18" charset="0"/>
              </a:rPr>
              <a:t>Faculty defines the task</a:t>
            </a:r>
          </a:p>
          <a:p>
            <a:pPr marL="457200" indent="-457200">
              <a:buFont typeface="Arial" panose="020B0604020202020204" pitchFamily="34" charset="0"/>
              <a:buChar char="•"/>
            </a:pPr>
            <a:r>
              <a:rPr lang="en-US" sz="2800" dirty="0">
                <a:effectLst/>
                <a:latin typeface="Aptos" panose="020B0004020202020204" pitchFamily="34" charset="0"/>
                <a:ea typeface="Aptos" panose="020B0004020202020204" pitchFamily="34" charset="0"/>
                <a:cs typeface="Times New Roman" panose="02020603050405020304" pitchFamily="18" charset="0"/>
              </a:rPr>
              <a:t>AI applies the framework </a:t>
            </a:r>
          </a:p>
          <a:p>
            <a:pPr marL="457200" indent="-457200">
              <a:buFont typeface="Arial" panose="020B0604020202020204" pitchFamily="34" charset="0"/>
              <a:buChar char="•"/>
            </a:pPr>
            <a:r>
              <a:rPr lang="en-US" sz="2800" dirty="0">
                <a:effectLst/>
                <a:latin typeface="Aptos" panose="020B0004020202020204" pitchFamily="34" charset="0"/>
                <a:ea typeface="Aptos" panose="020B0004020202020204" pitchFamily="34" charset="0"/>
                <a:cs typeface="Times New Roman" panose="02020603050405020304" pitchFamily="18" charset="0"/>
              </a:rPr>
              <a:t>Faculty reviews, revises, and validates </a:t>
            </a:r>
          </a:p>
          <a:p>
            <a:pPr marL="457200" indent="-457200">
              <a:buFont typeface="Arial" panose="020B0604020202020204" pitchFamily="34" charset="0"/>
              <a:buChar char="•"/>
            </a:pPr>
            <a:r>
              <a:rPr lang="en-US" sz="2800" dirty="0">
                <a:effectLst/>
                <a:latin typeface="Aptos" panose="020B0004020202020204" pitchFamily="34" charset="0"/>
                <a:ea typeface="Aptos" panose="020B0004020202020204" pitchFamily="34" charset="0"/>
                <a:cs typeface="Times New Roman" panose="02020603050405020304" pitchFamily="18" charset="0"/>
              </a:rPr>
              <a:t>Output becomes draft material or data, not final judgment</a:t>
            </a:r>
            <a:endParaRPr lang="en-US" sz="2800" dirty="0"/>
          </a:p>
        </p:txBody>
      </p:sp>
    </p:spTree>
    <p:extLst>
      <p:ext uri="{BB962C8B-B14F-4D97-AF65-F5344CB8AC3E}">
        <p14:creationId xmlns:p14="http://schemas.microsoft.com/office/powerpoint/2010/main" val="1050216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3FB00-CD49-3FE9-E219-CDB239451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FB982-F681-1376-2AFE-7F381297F350}"/>
              </a:ext>
            </a:extLst>
          </p:cNvPr>
          <p:cNvSpPr>
            <a:spLocks noGrp="1"/>
          </p:cNvSpPr>
          <p:nvPr>
            <p:ph type="title"/>
          </p:nvPr>
        </p:nvSpPr>
        <p:spPr>
          <a:xfrm>
            <a:off x="1089991" y="0"/>
            <a:ext cx="9905999" cy="1007165"/>
          </a:xfrm>
        </p:spPr>
        <p:txBody>
          <a:bodyPr/>
          <a:lstStyle/>
          <a:p>
            <a:r>
              <a:rPr lang="en-US" dirty="0"/>
              <a:t>The Prompt</a:t>
            </a:r>
          </a:p>
        </p:txBody>
      </p:sp>
      <p:pic>
        <p:nvPicPr>
          <p:cNvPr id="5" name="Picture 4">
            <a:extLst>
              <a:ext uri="{FF2B5EF4-FFF2-40B4-BE49-F238E27FC236}">
                <a16:creationId xmlns:a16="http://schemas.microsoft.com/office/drawing/2014/main" id="{03FB959C-A3AA-801A-9100-EE93404FDD3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58139" y="170384"/>
            <a:ext cx="6288157" cy="6571319"/>
          </a:xfrm>
          <a:prstGeom prst="rect">
            <a:avLst/>
          </a:prstGeom>
        </p:spPr>
      </p:pic>
    </p:spTree>
    <p:extLst>
      <p:ext uri="{BB962C8B-B14F-4D97-AF65-F5344CB8AC3E}">
        <p14:creationId xmlns:p14="http://schemas.microsoft.com/office/powerpoint/2010/main" val="3252035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FF13-7CA3-050A-38F7-F033D22D8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136EC-F61C-F7DD-A500-655163C3762F}"/>
              </a:ext>
            </a:extLst>
          </p:cNvPr>
          <p:cNvSpPr>
            <a:spLocks noGrp="1"/>
          </p:cNvSpPr>
          <p:nvPr>
            <p:ph type="title"/>
          </p:nvPr>
        </p:nvSpPr>
        <p:spPr>
          <a:xfrm>
            <a:off x="1089991" y="0"/>
            <a:ext cx="9905999" cy="1007165"/>
          </a:xfrm>
        </p:spPr>
        <p:txBody>
          <a:bodyPr/>
          <a:lstStyle/>
          <a:p>
            <a:r>
              <a:rPr lang="en-US" dirty="0"/>
              <a:t>The Prompt</a:t>
            </a:r>
          </a:p>
        </p:txBody>
      </p:sp>
      <p:pic>
        <p:nvPicPr>
          <p:cNvPr id="4" name="Picture 3">
            <a:extLst>
              <a:ext uri="{FF2B5EF4-FFF2-40B4-BE49-F238E27FC236}">
                <a16:creationId xmlns:a16="http://schemas.microsoft.com/office/drawing/2014/main" id="{4C772C87-EA6B-AC61-6C4D-CEEBA9CD6BC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58071" y="503582"/>
            <a:ext cx="7192416" cy="5579165"/>
          </a:xfrm>
          <a:prstGeom prst="rect">
            <a:avLst/>
          </a:prstGeom>
        </p:spPr>
      </p:pic>
    </p:spTree>
    <p:extLst>
      <p:ext uri="{BB962C8B-B14F-4D97-AF65-F5344CB8AC3E}">
        <p14:creationId xmlns:p14="http://schemas.microsoft.com/office/powerpoint/2010/main" val="3898540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15B3B-84E2-1F28-9536-18219AE9F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D4B26-C947-CD5C-538F-87430114E60D}"/>
              </a:ext>
            </a:extLst>
          </p:cNvPr>
          <p:cNvSpPr>
            <a:spLocks noGrp="1"/>
          </p:cNvSpPr>
          <p:nvPr>
            <p:ph type="title"/>
          </p:nvPr>
        </p:nvSpPr>
        <p:spPr>
          <a:xfrm>
            <a:off x="1089991" y="0"/>
            <a:ext cx="9905999" cy="1007165"/>
          </a:xfrm>
        </p:spPr>
        <p:txBody>
          <a:bodyPr/>
          <a:lstStyle/>
          <a:p>
            <a:r>
              <a:rPr lang="en-US" dirty="0"/>
              <a:t>The Prompt</a:t>
            </a:r>
          </a:p>
        </p:txBody>
      </p:sp>
      <p:pic>
        <p:nvPicPr>
          <p:cNvPr id="5" name="Picture 4">
            <a:extLst>
              <a:ext uri="{FF2B5EF4-FFF2-40B4-BE49-F238E27FC236}">
                <a16:creationId xmlns:a16="http://schemas.microsoft.com/office/drawing/2014/main" id="{39E1C1EE-8FC1-6A6C-4B3C-29E1162A559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15783" y="616226"/>
            <a:ext cx="7347347" cy="4870174"/>
          </a:xfrm>
          <a:prstGeom prst="rect">
            <a:avLst/>
          </a:prstGeom>
        </p:spPr>
      </p:pic>
    </p:spTree>
    <p:extLst>
      <p:ext uri="{BB962C8B-B14F-4D97-AF65-F5344CB8AC3E}">
        <p14:creationId xmlns:p14="http://schemas.microsoft.com/office/powerpoint/2010/main" val="1903229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E4438-D676-2FC3-4411-EDE4B1B9F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D4873-DE31-2F4A-0157-2B9A8EA262C2}"/>
              </a:ext>
            </a:extLst>
          </p:cNvPr>
          <p:cNvSpPr>
            <a:spLocks noGrp="1"/>
          </p:cNvSpPr>
          <p:nvPr>
            <p:ph type="title"/>
          </p:nvPr>
        </p:nvSpPr>
        <p:spPr>
          <a:xfrm>
            <a:off x="1089991" y="0"/>
            <a:ext cx="9905999" cy="1007165"/>
          </a:xfrm>
        </p:spPr>
        <p:txBody>
          <a:bodyPr/>
          <a:lstStyle/>
          <a:p>
            <a:r>
              <a:rPr lang="en-US" dirty="0"/>
              <a:t>The Prompt</a:t>
            </a:r>
          </a:p>
        </p:txBody>
      </p:sp>
      <p:pic>
        <p:nvPicPr>
          <p:cNvPr id="4" name="Picture 3">
            <a:extLst>
              <a:ext uri="{FF2B5EF4-FFF2-40B4-BE49-F238E27FC236}">
                <a16:creationId xmlns:a16="http://schemas.microsoft.com/office/drawing/2014/main" id="{755DBE5E-235D-D7F1-99B0-7891B030BF9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58759" y="1007165"/>
            <a:ext cx="7079084" cy="4333461"/>
          </a:xfrm>
          <a:prstGeom prst="rect">
            <a:avLst/>
          </a:prstGeom>
        </p:spPr>
      </p:pic>
    </p:spTree>
    <p:extLst>
      <p:ext uri="{BB962C8B-B14F-4D97-AF65-F5344CB8AC3E}">
        <p14:creationId xmlns:p14="http://schemas.microsoft.com/office/powerpoint/2010/main" val="76208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4AFDD-7474-07B2-10AC-8E23F229B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60C4B-A36C-90D3-85A8-161CE20137F8}"/>
              </a:ext>
            </a:extLst>
          </p:cNvPr>
          <p:cNvSpPr>
            <a:spLocks noGrp="1"/>
          </p:cNvSpPr>
          <p:nvPr>
            <p:ph type="title"/>
          </p:nvPr>
        </p:nvSpPr>
        <p:spPr>
          <a:xfrm>
            <a:off x="1089991" y="0"/>
            <a:ext cx="9905999" cy="1007165"/>
          </a:xfrm>
        </p:spPr>
        <p:txBody>
          <a:bodyPr/>
          <a:lstStyle/>
          <a:p>
            <a:r>
              <a:rPr lang="en-US" dirty="0"/>
              <a:t>The Prompt</a:t>
            </a:r>
          </a:p>
        </p:txBody>
      </p:sp>
      <p:pic>
        <p:nvPicPr>
          <p:cNvPr id="5" name="Picture 4">
            <a:extLst>
              <a:ext uri="{FF2B5EF4-FFF2-40B4-BE49-F238E27FC236}">
                <a16:creationId xmlns:a16="http://schemas.microsoft.com/office/drawing/2014/main" id="{9A64651A-7D38-E482-C04E-540FF33A64F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325406" y="854765"/>
            <a:ext cx="6846178" cy="4810539"/>
          </a:xfrm>
          <a:prstGeom prst="rect">
            <a:avLst/>
          </a:prstGeom>
        </p:spPr>
      </p:pic>
    </p:spTree>
    <p:extLst>
      <p:ext uri="{BB962C8B-B14F-4D97-AF65-F5344CB8AC3E}">
        <p14:creationId xmlns:p14="http://schemas.microsoft.com/office/powerpoint/2010/main" val="2890604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4893F-B290-43CA-E314-618702C54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E4D32-E917-9855-14B7-DC597F6820CA}"/>
              </a:ext>
            </a:extLst>
          </p:cNvPr>
          <p:cNvSpPr>
            <a:spLocks noGrp="1"/>
          </p:cNvSpPr>
          <p:nvPr>
            <p:ph type="title"/>
          </p:nvPr>
        </p:nvSpPr>
        <p:spPr>
          <a:xfrm>
            <a:off x="1089991" y="0"/>
            <a:ext cx="9905999" cy="1007165"/>
          </a:xfrm>
        </p:spPr>
        <p:txBody>
          <a:bodyPr/>
          <a:lstStyle/>
          <a:p>
            <a:r>
              <a:rPr lang="en-US" dirty="0"/>
              <a:t>The Prompt</a:t>
            </a:r>
          </a:p>
        </p:txBody>
      </p:sp>
      <p:pic>
        <p:nvPicPr>
          <p:cNvPr id="7" name="Picture 6">
            <a:extLst>
              <a:ext uri="{FF2B5EF4-FFF2-40B4-BE49-F238E27FC236}">
                <a16:creationId xmlns:a16="http://schemas.microsoft.com/office/drawing/2014/main" id="{117F7FB0-65FD-F17D-FC9D-0794020A7F7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99657" y="208969"/>
            <a:ext cx="8292343" cy="6224962"/>
          </a:xfrm>
          <a:prstGeom prst="rect">
            <a:avLst/>
          </a:prstGeom>
        </p:spPr>
      </p:pic>
    </p:spTree>
    <p:extLst>
      <p:ext uri="{BB962C8B-B14F-4D97-AF65-F5344CB8AC3E}">
        <p14:creationId xmlns:p14="http://schemas.microsoft.com/office/powerpoint/2010/main" val="106911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6DC4-C57E-2CB8-E710-1B17FE22D043}"/>
              </a:ext>
            </a:extLst>
          </p:cNvPr>
          <p:cNvSpPr>
            <a:spLocks noGrp="1"/>
          </p:cNvSpPr>
          <p:nvPr>
            <p:ph type="title"/>
          </p:nvPr>
        </p:nvSpPr>
        <p:spPr/>
        <p:txBody>
          <a:bodyPr/>
          <a:lstStyle/>
          <a:p>
            <a:r>
              <a:rPr lang="en-US" dirty="0"/>
              <a:t>The Data Set</a:t>
            </a:r>
          </a:p>
        </p:txBody>
      </p:sp>
      <p:sp>
        <p:nvSpPr>
          <p:cNvPr id="3" name="Content Placeholder 2">
            <a:extLst>
              <a:ext uri="{FF2B5EF4-FFF2-40B4-BE49-F238E27FC236}">
                <a16:creationId xmlns:a16="http://schemas.microsoft.com/office/drawing/2014/main" id="{5AA9A8B0-6B09-9FDF-CCD3-53A7AE2A4A7C}"/>
              </a:ext>
            </a:extLst>
          </p:cNvPr>
          <p:cNvSpPr>
            <a:spLocks noGrp="1"/>
          </p:cNvSpPr>
          <p:nvPr>
            <p:ph idx="1"/>
          </p:nvPr>
        </p:nvSpPr>
        <p:spPr/>
        <p:txBody>
          <a:bodyPr/>
          <a:lstStyle/>
          <a:p>
            <a:r>
              <a:rPr lang="en-US" dirty="0">
                <a:hlinkClick r:id="rId2"/>
              </a:rPr>
              <a:t>Judicial Voice Dataset</a:t>
            </a:r>
            <a:endParaRPr lang="en-US" dirty="0"/>
          </a:p>
        </p:txBody>
      </p:sp>
    </p:spTree>
    <p:extLst>
      <p:ext uri="{BB962C8B-B14F-4D97-AF65-F5344CB8AC3E}">
        <p14:creationId xmlns:p14="http://schemas.microsoft.com/office/powerpoint/2010/main" val="3054069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01C3-99E4-8158-0B0B-E4E17CFC417F}"/>
              </a:ext>
            </a:extLst>
          </p:cNvPr>
          <p:cNvSpPr>
            <a:spLocks noGrp="1"/>
          </p:cNvSpPr>
          <p:nvPr>
            <p:ph type="title"/>
          </p:nvPr>
        </p:nvSpPr>
        <p:spPr>
          <a:xfrm>
            <a:off x="937591" y="84431"/>
            <a:ext cx="9905999" cy="1360898"/>
          </a:xfrm>
        </p:spPr>
        <p:txBody>
          <a:bodyPr/>
          <a:lstStyle/>
          <a:p>
            <a:r>
              <a:rPr lang="en-US" dirty="0"/>
              <a:t>Key Takeaways</a:t>
            </a:r>
          </a:p>
        </p:txBody>
      </p:sp>
      <p:sp>
        <p:nvSpPr>
          <p:cNvPr id="3" name="Content Placeholder 2">
            <a:extLst>
              <a:ext uri="{FF2B5EF4-FFF2-40B4-BE49-F238E27FC236}">
                <a16:creationId xmlns:a16="http://schemas.microsoft.com/office/drawing/2014/main" id="{5CA4D5A9-E084-62AB-FE61-0C907E10DAE5}"/>
              </a:ext>
            </a:extLst>
          </p:cNvPr>
          <p:cNvSpPr>
            <a:spLocks noGrp="1"/>
          </p:cNvSpPr>
          <p:nvPr>
            <p:ph idx="1"/>
          </p:nvPr>
        </p:nvSpPr>
        <p:spPr>
          <a:xfrm>
            <a:off x="371062" y="1126433"/>
            <a:ext cx="11668538" cy="5334001"/>
          </a:xfrm>
        </p:spPr>
        <p:txBody>
          <a:bodyPr>
            <a:normAutofit/>
          </a:bodyPr>
          <a:lstStyle/>
          <a:p>
            <a:r>
              <a:rPr lang="en-US" sz="2400" dirty="0">
                <a:latin typeface="Century Schoolbook" panose="02040604050505020304" pitchFamily="18" charset="0"/>
              </a:rPr>
              <a:t>AI works best when </a:t>
            </a:r>
            <a:r>
              <a:rPr lang="en-US" sz="2400" b="1" dirty="0">
                <a:latin typeface="Century Schoolbook" panose="02040604050505020304" pitchFamily="18" charset="0"/>
              </a:rPr>
              <a:t>faculty define the standards first</a:t>
            </a:r>
            <a:r>
              <a:rPr lang="en-US" sz="2400" dirty="0">
                <a:latin typeface="Century Schoolbook" panose="02040604050505020304" pitchFamily="18" charset="0"/>
              </a:rPr>
              <a:t>.</a:t>
            </a:r>
          </a:p>
          <a:p>
            <a:r>
              <a:rPr lang="en-US" sz="2400" dirty="0">
                <a:latin typeface="Century Schoolbook" panose="02040604050505020304" pitchFamily="18" charset="0"/>
              </a:rPr>
              <a:t>Use AI to </a:t>
            </a:r>
            <a:r>
              <a:rPr lang="en-US" sz="2400" b="1" dirty="0">
                <a:latin typeface="Century Schoolbook" panose="02040604050505020304" pitchFamily="18" charset="0"/>
              </a:rPr>
              <a:t>support feedback, revision, organization, and pattern recognition</a:t>
            </a:r>
            <a:r>
              <a:rPr lang="en-US" sz="2400" dirty="0">
                <a:latin typeface="Century Schoolbook" panose="02040604050505020304" pitchFamily="18" charset="0"/>
              </a:rPr>
              <a:t>—not to replace professional judgment.</a:t>
            </a:r>
          </a:p>
          <a:p>
            <a:r>
              <a:rPr lang="en-US" sz="2400" dirty="0">
                <a:latin typeface="Century Schoolbook" panose="02040604050505020304" pitchFamily="18" charset="0"/>
              </a:rPr>
              <a:t>Better results come from </a:t>
            </a:r>
            <a:r>
              <a:rPr lang="en-US" sz="2400" b="1" dirty="0">
                <a:latin typeface="Century Schoolbook" panose="02040604050505020304" pitchFamily="18" charset="0"/>
              </a:rPr>
              <a:t>structured prompts, rubrics, models, and examples</a:t>
            </a:r>
            <a:r>
              <a:rPr lang="en-US" sz="2400" dirty="0">
                <a:latin typeface="Century Schoolbook" panose="02040604050505020304" pitchFamily="18" charset="0"/>
              </a:rPr>
              <a:t>.</a:t>
            </a:r>
          </a:p>
          <a:p>
            <a:r>
              <a:rPr lang="en-US" sz="2400" dirty="0">
                <a:latin typeface="Century Schoolbook" panose="02040604050505020304" pitchFamily="18" charset="0"/>
              </a:rPr>
              <a:t>For students, teach </a:t>
            </a:r>
            <a:r>
              <a:rPr lang="en-US" sz="2400" b="1" dirty="0">
                <a:latin typeface="Century Schoolbook" panose="02040604050505020304" pitchFamily="18" charset="0"/>
              </a:rPr>
              <a:t>transparent, verified, authorship-preserving use</a:t>
            </a:r>
            <a:r>
              <a:rPr lang="en-US" sz="2400" dirty="0">
                <a:latin typeface="Century Schoolbook" panose="02040604050505020304" pitchFamily="18" charset="0"/>
              </a:rPr>
              <a:t>.</a:t>
            </a:r>
          </a:p>
          <a:p>
            <a:r>
              <a:rPr lang="en-US" sz="2400" dirty="0">
                <a:latin typeface="Century Schoolbook" panose="02040604050505020304" pitchFamily="18" charset="0"/>
              </a:rPr>
              <a:t>In scholarship, AI is strongest when it </a:t>
            </a:r>
            <a:r>
              <a:rPr lang="en-US" sz="2400" b="1" dirty="0">
                <a:latin typeface="Century Schoolbook" panose="02040604050505020304" pitchFamily="18" charset="0"/>
              </a:rPr>
              <a:t>applies a theory or codebook you have already built</a:t>
            </a:r>
            <a:r>
              <a:rPr lang="en-US" sz="2400" dirty="0">
                <a:latin typeface="Century Schoolbook" panose="02040604050505020304" pitchFamily="18" charset="0"/>
              </a:rPr>
              <a:t>.</a:t>
            </a:r>
          </a:p>
          <a:p>
            <a:r>
              <a:rPr lang="en-US" sz="2400" dirty="0">
                <a:latin typeface="Century Schoolbook" panose="02040604050505020304" pitchFamily="18" charset="0"/>
              </a:rPr>
              <a:t>The goal is not automation for its own sake; it is </a:t>
            </a:r>
            <a:r>
              <a:rPr lang="en-US" sz="2400" b="1" dirty="0">
                <a:latin typeface="Century Schoolbook" panose="02040604050505020304" pitchFamily="18" charset="0"/>
              </a:rPr>
              <a:t>accelerated teaching and scalable scholarly method with humans still in control</a:t>
            </a:r>
            <a:r>
              <a:rPr lang="en-US" sz="2400" dirty="0">
                <a:latin typeface="Century Schoolbook" panose="02040604050505020304" pitchFamily="18" charset="0"/>
              </a:rPr>
              <a:t>.</a:t>
            </a:r>
          </a:p>
          <a:p>
            <a:endParaRPr lang="en-US" dirty="0"/>
          </a:p>
        </p:txBody>
      </p:sp>
    </p:spTree>
    <p:extLst>
      <p:ext uri="{BB962C8B-B14F-4D97-AF65-F5344CB8AC3E}">
        <p14:creationId xmlns:p14="http://schemas.microsoft.com/office/powerpoint/2010/main" val="235354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24FC-5B2A-8262-3DAE-93C0C11D8EDF}"/>
              </a:ext>
            </a:extLst>
          </p:cNvPr>
          <p:cNvSpPr>
            <a:spLocks noGrp="1"/>
          </p:cNvSpPr>
          <p:nvPr>
            <p:ph type="title"/>
          </p:nvPr>
        </p:nvSpPr>
        <p:spPr/>
        <p:txBody>
          <a:bodyPr/>
          <a:lstStyle/>
          <a:p>
            <a:r>
              <a:rPr lang="en-US" dirty="0"/>
              <a:t>Can you relate?</a:t>
            </a:r>
          </a:p>
        </p:txBody>
      </p:sp>
      <p:sp>
        <p:nvSpPr>
          <p:cNvPr id="3" name="Content Placeholder 2">
            <a:extLst>
              <a:ext uri="{FF2B5EF4-FFF2-40B4-BE49-F238E27FC236}">
                <a16:creationId xmlns:a16="http://schemas.microsoft.com/office/drawing/2014/main" id="{6A8EFA42-EFFC-7A84-40FE-1283108D3297}"/>
              </a:ext>
            </a:extLst>
          </p:cNvPr>
          <p:cNvSpPr>
            <a:spLocks noGrp="1"/>
          </p:cNvSpPr>
          <p:nvPr>
            <p:ph idx="1"/>
          </p:nvPr>
        </p:nvSpPr>
        <p:spPr/>
        <p:txBody>
          <a:bodyPr/>
          <a:lstStyle/>
          <a:p>
            <a:r>
              <a:rPr lang="en-US" dirty="0"/>
              <a:t>Critiquing student work is</a:t>
            </a:r>
          </a:p>
          <a:p>
            <a:pPr lvl="1"/>
            <a:r>
              <a:rPr lang="en-US" dirty="0"/>
              <a:t>Time consuming</a:t>
            </a:r>
          </a:p>
          <a:p>
            <a:pPr lvl="1"/>
            <a:r>
              <a:rPr lang="en-US" dirty="0"/>
              <a:t>Repetitive</a:t>
            </a:r>
          </a:p>
          <a:p>
            <a:pPr lvl="1"/>
            <a:r>
              <a:rPr lang="en-US" dirty="0"/>
              <a:t>Inconsistent</a:t>
            </a:r>
          </a:p>
          <a:p>
            <a:pPr lvl="1"/>
            <a:endParaRPr lang="en-US" dirty="0"/>
          </a:p>
          <a:p>
            <a:endParaRPr lang="en-US" dirty="0"/>
          </a:p>
        </p:txBody>
      </p:sp>
      <p:pic>
        <p:nvPicPr>
          <p:cNvPr id="5" name="Picture 4">
            <a:extLst>
              <a:ext uri="{FF2B5EF4-FFF2-40B4-BE49-F238E27FC236}">
                <a16:creationId xmlns:a16="http://schemas.microsoft.com/office/drawing/2014/main" id="{863B8703-02DB-1F4F-1B89-E44E8351EE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2324" y="2233833"/>
            <a:ext cx="4855464" cy="3236976"/>
          </a:xfrm>
          <a:prstGeom prst="rect">
            <a:avLst/>
          </a:prstGeom>
        </p:spPr>
      </p:pic>
    </p:spTree>
    <p:extLst>
      <p:ext uri="{BB962C8B-B14F-4D97-AF65-F5344CB8AC3E}">
        <p14:creationId xmlns:p14="http://schemas.microsoft.com/office/powerpoint/2010/main" val="272033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7351-01C5-E4EB-D136-C473F859214E}"/>
              </a:ext>
            </a:extLst>
          </p:cNvPr>
          <p:cNvSpPr>
            <a:spLocks noGrp="1"/>
          </p:cNvSpPr>
          <p:nvPr>
            <p:ph type="title"/>
          </p:nvPr>
        </p:nvSpPr>
        <p:spPr/>
        <p:txBody>
          <a:bodyPr/>
          <a:lstStyle/>
          <a:p>
            <a:r>
              <a:rPr lang="en-US" dirty="0"/>
              <a:t>AI as a Feedback Partner: An Example</a:t>
            </a:r>
          </a:p>
        </p:txBody>
      </p:sp>
      <p:sp>
        <p:nvSpPr>
          <p:cNvPr id="3" name="Content Placeholder 2">
            <a:extLst>
              <a:ext uri="{FF2B5EF4-FFF2-40B4-BE49-F238E27FC236}">
                <a16:creationId xmlns:a16="http://schemas.microsoft.com/office/drawing/2014/main" id="{FCE7C9ED-84C0-C410-1405-E00EB15C6D26}"/>
              </a:ext>
            </a:extLst>
          </p:cNvPr>
          <p:cNvSpPr>
            <a:spLocks noGrp="1"/>
          </p:cNvSpPr>
          <p:nvPr>
            <p:ph idx="1"/>
          </p:nvPr>
        </p:nvSpPr>
        <p:spPr/>
        <p:txBody>
          <a:bodyPr/>
          <a:lstStyle/>
          <a:p>
            <a:r>
              <a:rPr lang="en-US" dirty="0"/>
              <a:t>Assignment: QP for predictive memo</a:t>
            </a:r>
          </a:p>
        </p:txBody>
      </p:sp>
    </p:spTree>
    <p:extLst>
      <p:ext uri="{BB962C8B-B14F-4D97-AF65-F5344CB8AC3E}">
        <p14:creationId xmlns:p14="http://schemas.microsoft.com/office/powerpoint/2010/main" val="345372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0DDB-8C63-E198-81B7-AE41B22A9FFF}"/>
              </a:ext>
            </a:extLst>
          </p:cNvPr>
          <p:cNvSpPr>
            <a:spLocks noGrp="1"/>
          </p:cNvSpPr>
          <p:nvPr>
            <p:ph type="title"/>
          </p:nvPr>
        </p:nvSpPr>
        <p:spPr>
          <a:xfrm>
            <a:off x="1143000" y="278407"/>
            <a:ext cx="9905999" cy="1360898"/>
          </a:xfrm>
        </p:spPr>
        <p:txBody>
          <a:bodyPr/>
          <a:lstStyle/>
          <a:p>
            <a:r>
              <a:rPr lang="en-US" dirty="0"/>
              <a:t>What I Gave the AI Before Student Work</a:t>
            </a:r>
          </a:p>
        </p:txBody>
      </p:sp>
      <p:sp>
        <p:nvSpPr>
          <p:cNvPr id="3" name="Content Placeholder 2">
            <a:extLst>
              <a:ext uri="{FF2B5EF4-FFF2-40B4-BE49-F238E27FC236}">
                <a16:creationId xmlns:a16="http://schemas.microsoft.com/office/drawing/2014/main" id="{ED66F524-C5F5-3EB0-C3C7-615A17B7C619}"/>
              </a:ext>
            </a:extLst>
          </p:cNvPr>
          <p:cNvSpPr>
            <a:spLocks noGrp="1"/>
          </p:cNvSpPr>
          <p:nvPr>
            <p:ph idx="1"/>
          </p:nvPr>
        </p:nvSpPr>
        <p:spPr>
          <a:xfrm>
            <a:off x="1143001" y="1380744"/>
            <a:ext cx="4498848" cy="4518400"/>
          </a:xfrm>
        </p:spPr>
        <p:txBody>
          <a:bodyPr>
            <a:normAutofit/>
          </a:bodyPr>
          <a:lstStyle/>
          <a:p>
            <a:r>
              <a:rPr lang="en-US" dirty="0"/>
              <a:t>Assignment instructions </a:t>
            </a:r>
          </a:p>
          <a:p>
            <a:r>
              <a:rPr lang="en-US" dirty="0"/>
              <a:t>Required components </a:t>
            </a:r>
          </a:p>
          <a:p>
            <a:r>
              <a:rPr lang="en-US" dirty="0"/>
              <a:t>Examples</a:t>
            </a:r>
          </a:p>
          <a:p>
            <a:r>
              <a:rPr lang="en-US" dirty="0"/>
              <a:t>Direction to give feedback based on those standards</a:t>
            </a:r>
          </a:p>
          <a:p>
            <a:r>
              <a:rPr lang="en-US" dirty="0"/>
              <a:t>In other words, I TAUGHT the AI about the assignment and what I was looking for</a:t>
            </a:r>
          </a:p>
        </p:txBody>
      </p:sp>
      <p:pic>
        <p:nvPicPr>
          <p:cNvPr id="5" name="Picture 4">
            <a:extLst>
              <a:ext uri="{FF2B5EF4-FFF2-40B4-BE49-F238E27FC236}">
                <a16:creationId xmlns:a16="http://schemas.microsoft.com/office/drawing/2014/main" id="{4C4C31B6-8187-6CB3-1DFF-89F27658F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1274" y="1639305"/>
            <a:ext cx="5207062" cy="4167135"/>
          </a:xfrm>
          <a:prstGeom prst="rect">
            <a:avLst/>
          </a:prstGeom>
        </p:spPr>
      </p:pic>
    </p:spTree>
    <p:extLst>
      <p:ext uri="{BB962C8B-B14F-4D97-AF65-F5344CB8AC3E}">
        <p14:creationId xmlns:p14="http://schemas.microsoft.com/office/powerpoint/2010/main" val="118525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1219200"/>
          </a:xfrm>
          <a:prstGeom prst="rect">
            <a:avLst/>
          </a:prstGeom>
          <a:noFill/>
          <a:ln/>
        </p:spPr>
        <p:txBody>
          <a:bodyPr/>
          <a:lstStyle/>
          <a:p>
            <a:endParaRPr lang="en-US" sz="2400"/>
          </a:p>
        </p:txBody>
      </p:sp>
      <p:sp>
        <p:nvSpPr>
          <p:cNvPr id="3" name="Text 1"/>
          <p:cNvSpPr/>
          <p:nvPr/>
        </p:nvSpPr>
        <p:spPr>
          <a:xfrm>
            <a:off x="609600" y="304800"/>
            <a:ext cx="10972800" cy="609600"/>
          </a:xfrm>
          <a:prstGeom prst="rect">
            <a:avLst/>
          </a:prstGeom>
          <a:noFill/>
          <a:ln/>
        </p:spPr>
        <p:txBody>
          <a:bodyPr wrap="square" rtlCol="0" anchor="ctr"/>
          <a:lstStyle/>
          <a:p>
            <a:r>
              <a:rPr lang="en-US" sz="3733" b="1" dirty="0">
                <a:solidFill>
                  <a:srgbClr val="FFFFFF"/>
                </a:solidFill>
                <a:latin typeface="Arial" pitchFamily="34" charset="0"/>
                <a:ea typeface="Arial" pitchFamily="34" charset="-122"/>
                <a:cs typeface="Arial" pitchFamily="34" charset="-120"/>
              </a:rPr>
              <a:t>Crafting the Prompt: The ROADES Framework</a:t>
            </a:r>
            <a:endParaRPr lang="en-US" sz="3733" dirty="0"/>
          </a:p>
        </p:txBody>
      </p:sp>
      <p:sp>
        <p:nvSpPr>
          <p:cNvPr id="4" name="Text 2"/>
          <p:cNvSpPr/>
          <p:nvPr/>
        </p:nvSpPr>
        <p:spPr>
          <a:xfrm>
            <a:off x="609600" y="1402080"/>
            <a:ext cx="10972800" cy="609600"/>
          </a:xfrm>
          <a:prstGeom prst="rect">
            <a:avLst/>
          </a:prstGeom>
          <a:noFill/>
          <a:ln/>
        </p:spPr>
        <p:txBody>
          <a:bodyPr wrap="square" rtlCol="0" anchor="ctr"/>
          <a:lstStyle/>
          <a:p>
            <a:pPr algn="ctr"/>
            <a:r>
              <a:rPr lang="en-US" sz="1733" i="1" dirty="0">
                <a:latin typeface="Arial" pitchFamily="34" charset="0"/>
                <a:ea typeface="Arial" pitchFamily="34" charset="-122"/>
                <a:cs typeface="Arial" pitchFamily="34" charset="-120"/>
              </a:rPr>
              <a:t>Think of your prompt as a detailed memo to a subordinate. The more precise the memo, the better the result.</a:t>
            </a:r>
            <a:endParaRPr lang="en-US" sz="1733" dirty="0"/>
          </a:p>
        </p:txBody>
      </p:sp>
      <p:sp>
        <p:nvSpPr>
          <p:cNvPr id="5" name="Shape 3"/>
          <p:cNvSpPr/>
          <p:nvPr/>
        </p:nvSpPr>
        <p:spPr>
          <a:xfrm>
            <a:off x="426720" y="2194560"/>
            <a:ext cx="1828800" cy="341376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sz="2400"/>
          </a:p>
        </p:txBody>
      </p:sp>
      <p:sp>
        <p:nvSpPr>
          <p:cNvPr id="6" name="Shape 4"/>
          <p:cNvSpPr/>
          <p:nvPr/>
        </p:nvSpPr>
        <p:spPr>
          <a:xfrm>
            <a:off x="975360" y="2377440"/>
            <a:ext cx="731520" cy="731520"/>
          </a:xfrm>
          <a:prstGeom prst="ellipse">
            <a:avLst/>
          </a:prstGeom>
          <a:solidFill>
            <a:srgbClr val="0D9488"/>
          </a:solidFill>
          <a:ln/>
        </p:spPr>
        <p:txBody>
          <a:bodyPr/>
          <a:lstStyle/>
          <a:p>
            <a:endParaRPr lang="en-US" sz="2400"/>
          </a:p>
        </p:txBody>
      </p:sp>
      <p:sp>
        <p:nvSpPr>
          <p:cNvPr id="7" name="Text 5"/>
          <p:cNvSpPr/>
          <p:nvPr/>
        </p:nvSpPr>
        <p:spPr>
          <a:xfrm>
            <a:off x="975360" y="2377440"/>
            <a:ext cx="731520" cy="731520"/>
          </a:xfrm>
          <a:prstGeom prst="rect">
            <a:avLst/>
          </a:prstGeom>
          <a:noFill/>
          <a:ln/>
        </p:spPr>
        <p:txBody>
          <a:bodyPr wrap="square" rtlCol="0" anchor="ctr"/>
          <a:lstStyle/>
          <a:p>
            <a:pPr algn="ctr"/>
            <a:r>
              <a:rPr lang="en-US" sz="3200" b="1" dirty="0">
                <a:solidFill>
                  <a:srgbClr val="FFFFFF"/>
                </a:solidFill>
                <a:latin typeface="Arial" pitchFamily="34" charset="0"/>
                <a:ea typeface="Arial" pitchFamily="34" charset="-122"/>
                <a:cs typeface="Arial" pitchFamily="34" charset="-120"/>
              </a:rPr>
              <a:t>R</a:t>
            </a:r>
            <a:endParaRPr lang="en-US" sz="3200" dirty="0"/>
          </a:p>
        </p:txBody>
      </p:sp>
      <p:sp>
        <p:nvSpPr>
          <p:cNvPr id="8" name="Text 6"/>
          <p:cNvSpPr/>
          <p:nvPr/>
        </p:nvSpPr>
        <p:spPr>
          <a:xfrm>
            <a:off x="548640" y="3230880"/>
            <a:ext cx="1584960" cy="487680"/>
          </a:xfrm>
          <a:prstGeom prst="rect">
            <a:avLst/>
          </a:prstGeom>
          <a:noFill/>
          <a:ln/>
        </p:spPr>
        <p:txBody>
          <a:bodyPr wrap="square" rtlCol="0" anchor="ctr"/>
          <a:lstStyle/>
          <a:p>
            <a:pPr algn="ctr"/>
            <a:r>
              <a:rPr lang="en-US" sz="1733" b="1" dirty="0">
                <a:solidFill>
                  <a:srgbClr val="1E3A5F"/>
                </a:solidFill>
                <a:latin typeface="Arial" pitchFamily="34" charset="0"/>
                <a:ea typeface="Arial" pitchFamily="34" charset="-122"/>
                <a:cs typeface="Arial" pitchFamily="34" charset="-120"/>
              </a:rPr>
              <a:t>Role</a:t>
            </a:r>
            <a:endParaRPr lang="en-US" sz="1733" dirty="0"/>
          </a:p>
        </p:txBody>
      </p:sp>
      <p:sp>
        <p:nvSpPr>
          <p:cNvPr id="9" name="Text 7"/>
          <p:cNvSpPr/>
          <p:nvPr/>
        </p:nvSpPr>
        <p:spPr>
          <a:xfrm>
            <a:off x="548640" y="3718560"/>
            <a:ext cx="1584960" cy="975360"/>
          </a:xfrm>
          <a:prstGeom prst="rect">
            <a:avLst/>
          </a:prstGeom>
          <a:noFill/>
          <a:ln/>
        </p:spPr>
        <p:txBody>
          <a:bodyPr wrap="square" rtlCol="0" anchor="t"/>
          <a:lstStyle/>
          <a:p>
            <a:pPr algn="ctr"/>
            <a:r>
              <a:rPr lang="en-US" sz="1200" dirty="0">
                <a:solidFill>
                  <a:srgbClr val="64748B"/>
                </a:solidFill>
                <a:latin typeface="Arial" pitchFamily="34" charset="0"/>
                <a:ea typeface="Arial" pitchFamily="34" charset="-122"/>
                <a:cs typeface="Arial" pitchFamily="34" charset="-120"/>
              </a:rPr>
              <a:t>Persona for AI</a:t>
            </a:r>
            <a:endParaRPr lang="en-US" sz="1200" dirty="0"/>
          </a:p>
        </p:txBody>
      </p:sp>
      <p:sp>
        <p:nvSpPr>
          <p:cNvPr id="10" name="Shape 8"/>
          <p:cNvSpPr/>
          <p:nvPr/>
        </p:nvSpPr>
        <p:spPr>
          <a:xfrm>
            <a:off x="2377440" y="2194560"/>
            <a:ext cx="1828800" cy="341376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sz="2400"/>
          </a:p>
        </p:txBody>
      </p:sp>
      <p:sp>
        <p:nvSpPr>
          <p:cNvPr id="11" name="Shape 9"/>
          <p:cNvSpPr/>
          <p:nvPr/>
        </p:nvSpPr>
        <p:spPr>
          <a:xfrm>
            <a:off x="2926080" y="2377440"/>
            <a:ext cx="731520" cy="731520"/>
          </a:xfrm>
          <a:prstGeom prst="ellipse">
            <a:avLst/>
          </a:prstGeom>
          <a:solidFill>
            <a:srgbClr val="0D9488"/>
          </a:solidFill>
          <a:ln/>
        </p:spPr>
        <p:txBody>
          <a:bodyPr/>
          <a:lstStyle/>
          <a:p>
            <a:endParaRPr lang="en-US" sz="2400"/>
          </a:p>
        </p:txBody>
      </p:sp>
      <p:sp>
        <p:nvSpPr>
          <p:cNvPr id="12" name="Text 10"/>
          <p:cNvSpPr/>
          <p:nvPr/>
        </p:nvSpPr>
        <p:spPr>
          <a:xfrm>
            <a:off x="2926080" y="2377440"/>
            <a:ext cx="731520" cy="731520"/>
          </a:xfrm>
          <a:prstGeom prst="rect">
            <a:avLst/>
          </a:prstGeom>
          <a:noFill/>
          <a:ln/>
        </p:spPr>
        <p:txBody>
          <a:bodyPr wrap="square" rtlCol="0" anchor="ctr"/>
          <a:lstStyle/>
          <a:p>
            <a:pPr algn="ctr"/>
            <a:r>
              <a:rPr lang="en-US" sz="3200" b="1" dirty="0">
                <a:solidFill>
                  <a:srgbClr val="FFFFFF"/>
                </a:solidFill>
                <a:latin typeface="Arial" pitchFamily="34" charset="0"/>
                <a:ea typeface="Arial" pitchFamily="34" charset="-122"/>
                <a:cs typeface="Arial" pitchFamily="34" charset="-120"/>
              </a:rPr>
              <a:t>O</a:t>
            </a:r>
            <a:endParaRPr lang="en-US" sz="3200" dirty="0"/>
          </a:p>
        </p:txBody>
      </p:sp>
      <p:sp>
        <p:nvSpPr>
          <p:cNvPr id="13" name="Text 11"/>
          <p:cNvSpPr/>
          <p:nvPr/>
        </p:nvSpPr>
        <p:spPr>
          <a:xfrm>
            <a:off x="2499360" y="3230880"/>
            <a:ext cx="1584960" cy="487680"/>
          </a:xfrm>
          <a:prstGeom prst="rect">
            <a:avLst/>
          </a:prstGeom>
          <a:noFill/>
          <a:ln/>
        </p:spPr>
        <p:txBody>
          <a:bodyPr wrap="square" rtlCol="0" anchor="ctr"/>
          <a:lstStyle/>
          <a:p>
            <a:pPr algn="ctr"/>
            <a:r>
              <a:rPr lang="en-US" sz="1733" b="1" dirty="0">
                <a:solidFill>
                  <a:srgbClr val="1E3A5F"/>
                </a:solidFill>
                <a:latin typeface="Arial" pitchFamily="34" charset="0"/>
                <a:ea typeface="Arial" pitchFamily="34" charset="-122"/>
                <a:cs typeface="Arial" pitchFamily="34" charset="-120"/>
              </a:rPr>
              <a:t>Objective</a:t>
            </a:r>
            <a:endParaRPr lang="en-US" sz="1733" dirty="0"/>
          </a:p>
        </p:txBody>
      </p:sp>
      <p:sp>
        <p:nvSpPr>
          <p:cNvPr id="14" name="Text 12"/>
          <p:cNvSpPr/>
          <p:nvPr/>
        </p:nvSpPr>
        <p:spPr>
          <a:xfrm>
            <a:off x="2499360" y="3718560"/>
            <a:ext cx="1584960" cy="975360"/>
          </a:xfrm>
          <a:prstGeom prst="rect">
            <a:avLst/>
          </a:prstGeom>
          <a:noFill/>
          <a:ln/>
        </p:spPr>
        <p:txBody>
          <a:bodyPr wrap="square" rtlCol="0" anchor="t"/>
          <a:lstStyle/>
          <a:p>
            <a:pPr algn="ctr"/>
            <a:r>
              <a:rPr lang="en-US" sz="1200" dirty="0">
                <a:solidFill>
                  <a:srgbClr val="64748B"/>
                </a:solidFill>
                <a:latin typeface="Arial" pitchFamily="34" charset="0"/>
                <a:ea typeface="Arial" pitchFamily="34" charset="-122"/>
                <a:cs typeface="Arial" pitchFamily="34" charset="-120"/>
              </a:rPr>
              <a:t>Why the task?</a:t>
            </a:r>
            <a:endParaRPr lang="en-US" sz="1200" dirty="0"/>
          </a:p>
        </p:txBody>
      </p:sp>
      <p:sp>
        <p:nvSpPr>
          <p:cNvPr id="15" name="Shape 13"/>
          <p:cNvSpPr/>
          <p:nvPr/>
        </p:nvSpPr>
        <p:spPr>
          <a:xfrm>
            <a:off x="4406537" y="2194560"/>
            <a:ext cx="1828800" cy="341376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sz="2400"/>
          </a:p>
        </p:txBody>
      </p:sp>
      <p:sp>
        <p:nvSpPr>
          <p:cNvPr id="16" name="Shape 14"/>
          <p:cNvSpPr/>
          <p:nvPr/>
        </p:nvSpPr>
        <p:spPr>
          <a:xfrm>
            <a:off x="4876800" y="2377440"/>
            <a:ext cx="731520" cy="731520"/>
          </a:xfrm>
          <a:prstGeom prst="ellipse">
            <a:avLst/>
          </a:prstGeom>
          <a:solidFill>
            <a:srgbClr val="0D9488"/>
          </a:solidFill>
          <a:ln/>
        </p:spPr>
        <p:txBody>
          <a:bodyPr/>
          <a:lstStyle/>
          <a:p>
            <a:endParaRPr lang="en-US" sz="2400"/>
          </a:p>
        </p:txBody>
      </p:sp>
      <p:sp>
        <p:nvSpPr>
          <p:cNvPr id="17" name="Text 15"/>
          <p:cNvSpPr/>
          <p:nvPr/>
        </p:nvSpPr>
        <p:spPr>
          <a:xfrm>
            <a:off x="4876800" y="2377440"/>
            <a:ext cx="731520" cy="731520"/>
          </a:xfrm>
          <a:prstGeom prst="rect">
            <a:avLst/>
          </a:prstGeom>
          <a:noFill/>
          <a:ln/>
        </p:spPr>
        <p:txBody>
          <a:bodyPr wrap="square" rtlCol="0" anchor="ctr"/>
          <a:lstStyle/>
          <a:p>
            <a:pPr algn="ctr"/>
            <a:r>
              <a:rPr lang="en-US" sz="3200" b="1" dirty="0">
                <a:solidFill>
                  <a:srgbClr val="FFFFFF"/>
                </a:solidFill>
                <a:latin typeface="Arial" pitchFamily="34" charset="0"/>
                <a:ea typeface="Arial" pitchFamily="34" charset="-122"/>
                <a:cs typeface="Arial" pitchFamily="34" charset="-120"/>
              </a:rPr>
              <a:t>A</a:t>
            </a:r>
            <a:endParaRPr lang="en-US" sz="3200" dirty="0"/>
          </a:p>
        </p:txBody>
      </p:sp>
      <p:sp>
        <p:nvSpPr>
          <p:cNvPr id="18" name="Text 16"/>
          <p:cNvSpPr/>
          <p:nvPr/>
        </p:nvSpPr>
        <p:spPr>
          <a:xfrm>
            <a:off x="4450080" y="3230880"/>
            <a:ext cx="1584960" cy="487680"/>
          </a:xfrm>
          <a:prstGeom prst="rect">
            <a:avLst/>
          </a:prstGeom>
          <a:noFill/>
          <a:ln/>
        </p:spPr>
        <p:txBody>
          <a:bodyPr wrap="square" rtlCol="0" anchor="ctr"/>
          <a:lstStyle/>
          <a:p>
            <a:pPr algn="ctr"/>
            <a:r>
              <a:rPr lang="en-US" sz="1733" b="1" dirty="0">
                <a:solidFill>
                  <a:srgbClr val="1E3A5F"/>
                </a:solidFill>
                <a:latin typeface="Arial" pitchFamily="34" charset="0"/>
                <a:ea typeface="Arial" pitchFamily="34" charset="-122"/>
                <a:cs typeface="Arial" pitchFamily="34" charset="-120"/>
              </a:rPr>
              <a:t>Audience</a:t>
            </a:r>
            <a:endParaRPr lang="en-US" sz="1733" dirty="0"/>
          </a:p>
        </p:txBody>
      </p:sp>
      <p:sp>
        <p:nvSpPr>
          <p:cNvPr id="19" name="Text 17"/>
          <p:cNvSpPr/>
          <p:nvPr/>
        </p:nvSpPr>
        <p:spPr>
          <a:xfrm>
            <a:off x="4450080" y="3718560"/>
            <a:ext cx="1584960" cy="975360"/>
          </a:xfrm>
          <a:prstGeom prst="rect">
            <a:avLst/>
          </a:prstGeom>
          <a:noFill/>
          <a:ln/>
        </p:spPr>
        <p:txBody>
          <a:bodyPr wrap="square" rtlCol="0" anchor="t"/>
          <a:lstStyle/>
          <a:p>
            <a:pPr algn="ctr"/>
            <a:r>
              <a:rPr lang="en-US" sz="1200" dirty="0">
                <a:solidFill>
                  <a:srgbClr val="64748B"/>
                </a:solidFill>
                <a:latin typeface="Arial" pitchFamily="34" charset="0"/>
                <a:ea typeface="Arial" pitchFamily="34" charset="-122"/>
                <a:cs typeface="Arial" pitchFamily="34" charset="-120"/>
              </a:rPr>
              <a:t>Who is it for?</a:t>
            </a:r>
            <a:endParaRPr lang="en-US" sz="1200" dirty="0"/>
          </a:p>
        </p:txBody>
      </p:sp>
      <p:sp>
        <p:nvSpPr>
          <p:cNvPr id="20" name="Shape 18"/>
          <p:cNvSpPr/>
          <p:nvPr/>
        </p:nvSpPr>
        <p:spPr>
          <a:xfrm>
            <a:off x="6278880" y="2194560"/>
            <a:ext cx="1828800" cy="341376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sz="2400"/>
          </a:p>
        </p:txBody>
      </p:sp>
      <p:sp>
        <p:nvSpPr>
          <p:cNvPr id="21" name="Shape 19"/>
          <p:cNvSpPr/>
          <p:nvPr/>
        </p:nvSpPr>
        <p:spPr>
          <a:xfrm>
            <a:off x="6827520" y="2377440"/>
            <a:ext cx="731520" cy="731520"/>
          </a:xfrm>
          <a:prstGeom prst="ellipse">
            <a:avLst/>
          </a:prstGeom>
          <a:solidFill>
            <a:srgbClr val="0D9488"/>
          </a:solidFill>
          <a:ln/>
        </p:spPr>
        <p:txBody>
          <a:bodyPr/>
          <a:lstStyle/>
          <a:p>
            <a:endParaRPr lang="en-US" sz="2400"/>
          </a:p>
        </p:txBody>
      </p:sp>
      <p:sp>
        <p:nvSpPr>
          <p:cNvPr id="22" name="Text 20"/>
          <p:cNvSpPr/>
          <p:nvPr/>
        </p:nvSpPr>
        <p:spPr>
          <a:xfrm>
            <a:off x="6827520" y="2377440"/>
            <a:ext cx="731520" cy="731520"/>
          </a:xfrm>
          <a:prstGeom prst="rect">
            <a:avLst/>
          </a:prstGeom>
          <a:noFill/>
          <a:ln/>
        </p:spPr>
        <p:txBody>
          <a:bodyPr wrap="square" rtlCol="0" anchor="ctr"/>
          <a:lstStyle/>
          <a:p>
            <a:pPr algn="ctr"/>
            <a:r>
              <a:rPr lang="en-US" sz="3200" b="1" dirty="0">
                <a:solidFill>
                  <a:srgbClr val="FFFFFF"/>
                </a:solidFill>
                <a:latin typeface="Arial" pitchFamily="34" charset="0"/>
                <a:ea typeface="Arial" pitchFamily="34" charset="-122"/>
                <a:cs typeface="Arial" pitchFamily="34" charset="-120"/>
              </a:rPr>
              <a:t>D</a:t>
            </a:r>
            <a:endParaRPr lang="en-US" sz="3200" dirty="0"/>
          </a:p>
        </p:txBody>
      </p:sp>
      <p:sp>
        <p:nvSpPr>
          <p:cNvPr id="23" name="Text 21"/>
          <p:cNvSpPr/>
          <p:nvPr/>
        </p:nvSpPr>
        <p:spPr>
          <a:xfrm>
            <a:off x="6400800" y="3230880"/>
            <a:ext cx="1584960" cy="487680"/>
          </a:xfrm>
          <a:prstGeom prst="rect">
            <a:avLst/>
          </a:prstGeom>
          <a:noFill/>
          <a:ln/>
        </p:spPr>
        <p:txBody>
          <a:bodyPr wrap="square" rtlCol="0" anchor="ctr"/>
          <a:lstStyle/>
          <a:p>
            <a:pPr algn="ctr"/>
            <a:r>
              <a:rPr lang="en-US" sz="1733" b="1" dirty="0">
                <a:solidFill>
                  <a:srgbClr val="1E3A5F"/>
                </a:solidFill>
                <a:latin typeface="Arial" pitchFamily="34" charset="0"/>
                <a:ea typeface="Arial" pitchFamily="34" charset="-122"/>
                <a:cs typeface="Arial" pitchFamily="34" charset="-120"/>
              </a:rPr>
              <a:t>Detail</a:t>
            </a:r>
            <a:endParaRPr lang="en-US" sz="1733" dirty="0"/>
          </a:p>
        </p:txBody>
      </p:sp>
      <p:sp>
        <p:nvSpPr>
          <p:cNvPr id="24" name="Text 22"/>
          <p:cNvSpPr/>
          <p:nvPr/>
        </p:nvSpPr>
        <p:spPr>
          <a:xfrm>
            <a:off x="6400800" y="3718560"/>
            <a:ext cx="1584960" cy="975360"/>
          </a:xfrm>
          <a:prstGeom prst="rect">
            <a:avLst/>
          </a:prstGeom>
          <a:noFill/>
          <a:ln/>
        </p:spPr>
        <p:txBody>
          <a:bodyPr wrap="square" rtlCol="0" anchor="t"/>
          <a:lstStyle/>
          <a:p>
            <a:pPr algn="ctr"/>
            <a:r>
              <a:rPr lang="en-US" sz="1200" dirty="0">
                <a:solidFill>
                  <a:srgbClr val="64748B"/>
                </a:solidFill>
                <a:latin typeface="Arial" pitchFamily="34" charset="0"/>
                <a:ea typeface="Arial" pitchFamily="34" charset="-122"/>
                <a:cs typeface="Arial" pitchFamily="34" charset="-120"/>
              </a:rPr>
              <a:t>Exact instructions</a:t>
            </a:r>
            <a:endParaRPr lang="en-US" sz="1200" dirty="0"/>
          </a:p>
        </p:txBody>
      </p:sp>
      <p:sp>
        <p:nvSpPr>
          <p:cNvPr id="25" name="Shape 23"/>
          <p:cNvSpPr/>
          <p:nvPr/>
        </p:nvSpPr>
        <p:spPr>
          <a:xfrm>
            <a:off x="8229600" y="2194560"/>
            <a:ext cx="1828800" cy="341376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sz="2400"/>
          </a:p>
        </p:txBody>
      </p:sp>
      <p:sp>
        <p:nvSpPr>
          <p:cNvPr id="26" name="Shape 24"/>
          <p:cNvSpPr/>
          <p:nvPr/>
        </p:nvSpPr>
        <p:spPr>
          <a:xfrm>
            <a:off x="8778240" y="2377440"/>
            <a:ext cx="731520" cy="731520"/>
          </a:xfrm>
          <a:prstGeom prst="ellipse">
            <a:avLst/>
          </a:prstGeom>
          <a:solidFill>
            <a:srgbClr val="0D9488"/>
          </a:solidFill>
          <a:ln/>
        </p:spPr>
        <p:txBody>
          <a:bodyPr/>
          <a:lstStyle/>
          <a:p>
            <a:endParaRPr lang="en-US" sz="2400"/>
          </a:p>
        </p:txBody>
      </p:sp>
      <p:sp>
        <p:nvSpPr>
          <p:cNvPr id="27" name="Text 25"/>
          <p:cNvSpPr/>
          <p:nvPr/>
        </p:nvSpPr>
        <p:spPr>
          <a:xfrm>
            <a:off x="8778240" y="2377440"/>
            <a:ext cx="731520" cy="731520"/>
          </a:xfrm>
          <a:prstGeom prst="rect">
            <a:avLst/>
          </a:prstGeom>
          <a:noFill/>
          <a:ln/>
        </p:spPr>
        <p:txBody>
          <a:bodyPr wrap="square" rtlCol="0" anchor="ctr"/>
          <a:lstStyle/>
          <a:p>
            <a:pPr algn="ctr"/>
            <a:r>
              <a:rPr lang="en-US" sz="3200" b="1" dirty="0">
                <a:solidFill>
                  <a:srgbClr val="FFFFFF"/>
                </a:solidFill>
                <a:latin typeface="Arial" pitchFamily="34" charset="0"/>
                <a:ea typeface="Arial" pitchFamily="34" charset="-122"/>
                <a:cs typeface="Arial" pitchFamily="34" charset="-120"/>
              </a:rPr>
              <a:t>E</a:t>
            </a:r>
            <a:endParaRPr lang="en-US" sz="3200" dirty="0"/>
          </a:p>
        </p:txBody>
      </p:sp>
      <p:sp>
        <p:nvSpPr>
          <p:cNvPr id="28" name="Text 26"/>
          <p:cNvSpPr/>
          <p:nvPr/>
        </p:nvSpPr>
        <p:spPr>
          <a:xfrm>
            <a:off x="8351520" y="3230880"/>
            <a:ext cx="1584960" cy="487680"/>
          </a:xfrm>
          <a:prstGeom prst="rect">
            <a:avLst/>
          </a:prstGeom>
          <a:noFill/>
          <a:ln/>
        </p:spPr>
        <p:txBody>
          <a:bodyPr wrap="square" rtlCol="0" anchor="ctr"/>
          <a:lstStyle/>
          <a:p>
            <a:pPr algn="ctr"/>
            <a:r>
              <a:rPr lang="en-US" sz="1733" b="1" dirty="0">
                <a:solidFill>
                  <a:srgbClr val="1E3A5F"/>
                </a:solidFill>
                <a:latin typeface="Arial" pitchFamily="34" charset="0"/>
                <a:ea typeface="Arial" pitchFamily="34" charset="-122"/>
                <a:cs typeface="Arial" pitchFamily="34" charset="-120"/>
              </a:rPr>
              <a:t>Example</a:t>
            </a:r>
            <a:endParaRPr lang="en-US" sz="1733" dirty="0"/>
          </a:p>
        </p:txBody>
      </p:sp>
      <p:sp>
        <p:nvSpPr>
          <p:cNvPr id="29" name="Text 27"/>
          <p:cNvSpPr/>
          <p:nvPr/>
        </p:nvSpPr>
        <p:spPr>
          <a:xfrm>
            <a:off x="8351520" y="3718560"/>
            <a:ext cx="1584960" cy="975360"/>
          </a:xfrm>
          <a:prstGeom prst="rect">
            <a:avLst/>
          </a:prstGeom>
          <a:noFill/>
          <a:ln/>
        </p:spPr>
        <p:txBody>
          <a:bodyPr wrap="square" rtlCol="0" anchor="t"/>
          <a:lstStyle/>
          <a:p>
            <a:pPr algn="ctr"/>
            <a:r>
              <a:rPr lang="en-US" sz="1200" dirty="0">
                <a:solidFill>
                  <a:srgbClr val="64748B"/>
                </a:solidFill>
                <a:latin typeface="Arial" pitchFamily="34" charset="0"/>
                <a:ea typeface="Arial" pitchFamily="34" charset="-122"/>
                <a:cs typeface="Arial" pitchFamily="34" charset="-120"/>
              </a:rPr>
              <a:t>Show, don't just tell</a:t>
            </a:r>
            <a:endParaRPr lang="en-US" sz="1200" dirty="0"/>
          </a:p>
        </p:txBody>
      </p:sp>
      <p:sp>
        <p:nvSpPr>
          <p:cNvPr id="30" name="Shape 28"/>
          <p:cNvSpPr/>
          <p:nvPr/>
        </p:nvSpPr>
        <p:spPr>
          <a:xfrm>
            <a:off x="10180320" y="2194560"/>
            <a:ext cx="1828800" cy="341376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sz="2400"/>
          </a:p>
        </p:txBody>
      </p:sp>
      <p:sp>
        <p:nvSpPr>
          <p:cNvPr id="31" name="Shape 29"/>
          <p:cNvSpPr/>
          <p:nvPr/>
        </p:nvSpPr>
        <p:spPr>
          <a:xfrm>
            <a:off x="10728960" y="2377440"/>
            <a:ext cx="731520" cy="731520"/>
          </a:xfrm>
          <a:prstGeom prst="ellipse">
            <a:avLst/>
          </a:prstGeom>
          <a:solidFill>
            <a:srgbClr val="0D9488"/>
          </a:solidFill>
          <a:ln/>
        </p:spPr>
        <p:txBody>
          <a:bodyPr/>
          <a:lstStyle/>
          <a:p>
            <a:endParaRPr lang="en-US" sz="2400"/>
          </a:p>
        </p:txBody>
      </p:sp>
      <p:sp>
        <p:nvSpPr>
          <p:cNvPr id="32" name="Text 30"/>
          <p:cNvSpPr/>
          <p:nvPr/>
        </p:nvSpPr>
        <p:spPr>
          <a:xfrm>
            <a:off x="10728960" y="2377440"/>
            <a:ext cx="731520" cy="731520"/>
          </a:xfrm>
          <a:prstGeom prst="rect">
            <a:avLst/>
          </a:prstGeom>
          <a:noFill/>
          <a:ln/>
        </p:spPr>
        <p:txBody>
          <a:bodyPr wrap="square" rtlCol="0" anchor="ctr"/>
          <a:lstStyle/>
          <a:p>
            <a:pPr algn="ctr"/>
            <a:r>
              <a:rPr lang="en-US" sz="3200" b="1" dirty="0">
                <a:solidFill>
                  <a:srgbClr val="FFFFFF"/>
                </a:solidFill>
                <a:latin typeface="Arial" pitchFamily="34" charset="0"/>
                <a:ea typeface="Arial" pitchFamily="34" charset="-122"/>
                <a:cs typeface="Arial" pitchFamily="34" charset="-120"/>
              </a:rPr>
              <a:t>S</a:t>
            </a:r>
            <a:endParaRPr lang="en-US" sz="3200" dirty="0"/>
          </a:p>
        </p:txBody>
      </p:sp>
      <p:sp>
        <p:nvSpPr>
          <p:cNvPr id="33" name="Text 31"/>
          <p:cNvSpPr/>
          <p:nvPr/>
        </p:nvSpPr>
        <p:spPr>
          <a:xfrm>
            <a:off x="10302240" y="3230880"/>
            <a:ext cx="1584960" cy="487680"/>
          </a:xfrm>
          <a:prstGeom prst="rect">
            <a:avLst/>
          </a:prstGeom>
          <a:noFill/>
          <a:ln/>
        </p:spPr>
        <p:txBody>
          <a:bodyPr wrap="square" rtlCol="0" anchor="ctr"/>
          <a:lstStyle/>
          <a:p>
            <a:pPr algn="ctr"/>
            <a:r>
              <a:rPr lang="en-US" sz="1733" b="1" dirty="0">
                <a:solidFill>
                  <a:srgbClr val="1E3A5F"/>
                </a:solidFill>
                <a:latin typeface="Arial" pitchFamily="34" charset="0"/>
                <a:ea typeface="Arial" pitchFamily="34" charset="-122"/>
                <a:cs typeface="Arial" pitchFamily="34" charset="-120"/>
              </a:rPr>
              <a:t>Style</a:t>
            </a:r>
            <a:endParaRPr lang="en-US" sz="1733" dirty="0"/>
          </a:p>
        </p:txBody>
      </p:sp>
      <p:sp>
        <p:nvSpPr>
          <p:cNvPr id="34" name="Text 32"/>
          <p:cNvSpPr/>
          <p:nvPr/>
        </p:nvSpPr>
        <p:spPr>
          <a:xfrm>
            <a:off x="10302240" y="3718560"/>
            <a:ext cx="1584960" cy="975360"/>
          </a:xfrm>
          <a:prstGeom prst="rect">
            <a:avLst/>
          </a:prstGeom>
          <a:noFill/>
          <a:ln/>
        </p:spPr>
        <p:txBody>
          <a:bodyPr wrap="square" rtlCol="0" anchor="t"/>
          <a:lstStyle/>
          <a:p>
            <a:pPr algn="ctr"/>
            <a:r>
              <a:rPr lang="en-US" sz="1200" dirty="0">
                <a:solidFill>
                  <a:srgbClr val="64748B"/>
                </a:solidFill>
                <a:latin typeface="Arial" pitchFamily="34" charset="0"/>
                <a:ea typeface="Arial" pitchFamily="34" charset="-122"/>
                <a:cs typeface="Arial" pitchFamily="34" charset="-120"/>
              </a:rPr>
              <a:t>Tone &amp; format</a:t>
            </a:r>
            <a:endParaRPr lang="en-US" sz="1200" dirty="0"/>
          </a:p>
        </p:txBody>
      </p:sp>
      <p:sp>
        <p:nvSpPr>
          <p:cNvPr id="35" name="Shape 33"/>
          <p:cNvSpPr/>
          <p:nvPr/>
        </p:nvSpPr>
        <p:spPr>
          <a:xfrm>
            <a:off x="487680" y="5791200"/>
            <a:ext cx="11216640" cy="853440"/>
          </a:xfrm>
          <a:prstGeom prst="rect">
            <a:avLst/>
          </a:prstGeom>
          <a:solidFill>
            <a:srgbClr val="0D9488"/>
          </a:solidFill>
          <a:ln/>
        </p:spPr>
        <p:txBody>
          <a:bodyPr/>
          <a:lstStyle/>
          <a:p>
            <a:endParaRPr lang="en-US" sz="2400"/>
          </a:p>
        </p:txBody>
      </p:sp>
      <p:sp>
        <p:nvSpPr>
          <p:cNvPr id="36" name="Text 34"/>
          <p:cNvSpPr/>
          <p:nvPr/>
        </p:nvSpPr>
        <p:spPr>
          <a:xfrm>
            <a:off x="731520" y="5913120"/>
            <a:ext cx="10728960" cy="609600"/>
          </a:xfrm>
          <a:prstGeom prst="rect">
            <a:avLst/>
          </a:prstGeom>
          <a:noFill/>
          <a:ln/>
        </p:spPr>
        <p:txBody>
          <a:bodyPr wrap="square" rtlCol="0" anchor="ctr"/>
          <a:lstStyle/>
          <a:p>
            <a:pPr algn="ctr"/>
            <a:r>
              <a:rPr lang="en-US" sz="1467" dirty="0">
                <a:solidFill>
                  <a:srgbClr val="FFFFFF"/>
                </a:solidFill>
                <a:latin typeface="Arial" pitchFamily="34" charset="0"/>
                <a:ea typeface="Arial" pitchFamily="34" charset="-122"/>
                <a:cs typeface="Arial" pitchFamily="34" charset="-120"/>
              </a:rPr>
              <a:t>Jay Adkisson, </a:t>
            </a:r>
            <a:r>
              <a:rPr lang="en-US" sz="1467" i="1" dirty="0">
                <a:solidFill>
                  <a:srgbClr val="FFFFFF"/>
                </a:solidFill>
                <a:latin typeface="Arial" pitchFamily="34" charset="0"/>
                <a:ea typeface="Arial" pitchFamily="34" charset="-122"/>
                <a:cs typeface="Arial" pitchFamily="34" charset="-120"/>
              </a:rPr>
              <a:t>Hit the ROADES: A Lawyer's Guide to Effective AI Prompting, </a:t>
            </a:r>
            <a:r>
              <a:rPr lang="en-US" sz="1467" dirty="0">
                <a:solidFill>
                  <a:srgbClr val="FFFFFF"/>
                </a:solidFill>
                <a:latin typeface="Arial" pitchFamily="34" charset="0"/>
                <a:ea typeface="Arial" pitchFamily="34" charset="-122"/>
                <a:cs typeface="Arial" pitchFamily="34" charset="-120"/>
              </a:rPr>
              <a:t>Forbes, February 12, 2026,  </a:t>
            </a:r>
            <a:r>
              <a:rPr lang="en-US" sz="1467" i="1" dirty="0">
                <a:solidFill>
                  <a:srgbClr val="FFFFFF"/>
                </a:solidFill>
                <a:latin typeface="Arial" pitchFamily="34" charset="0"/>
                <a:ea typeface="Arial" pitchFamily="34" charset="-122"/>
                <a:cs typeface="Arial" pitchFamily="34" charset="-120"/>
              </a:rPr>
              <a:t>https://www.forbes.com/sites/jayadkisson/2026/02/12/hit-the-roades-a-lawyers-guide-to-effective-ai-prompting/ </a:t>
            </a:r>
            <a:endParaRPr lang="en-US" sz="146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ABF6-CBFB-A228-203D-FFCD50B7BA26}"/>
              </a:ext>
            </a:extLst>
          </p:cNvPr>
          <p:cNvSpPr>
            <a:spLocks noGrp="1"/>
          </p:cNvSpPr>
          <p:nvPr>
            <p:ph type="title"/>
          </p:nvPr>
        </p:nvSpPr>
        <p:spPr/>
        <p:txBody>
          <a:bodyPr/>
          <a:lstStyle/>
          <a:p>
            <a:r>
              <a:rPr lang="en-US" dirty="0"/>
              <a:t>Turning Diagnosis Into Student-Facing Feedback</a:t>
            </a:r>
          </a:p>
        </p:txBody>
      </p:sp>
      <p:sp>
        <p:nvSpPr>
          <p:cNvPr id="3" name="Content Placeholder 2">
            <a:extLst>
              <a:ext uri="{FF2B5EF4-FFF2-40B4-BE49-F238E27FC236}">
                <a16:creationId xmlns:a16="http://schemas.microsoft.com/office/drawing/2014/main" id="{58B7C13F-102E-2200-0B45-8895130D78CD}"/>
              </a:ext>
            </a:extLst>
          </p:cNvPr>
          <p:cNvSpPr>
            <a:spLocks noGrp="1"/>
          </p:cNvSpPr>
          <p:nvPr>
            <p:ph idx="1"/>
          </p:nvPr>
        </p:nvSpPr>
        <p:spPr/>
        <p:txBody>
          <a:bodyPr>
            <a:normAutofit/>
          </a:bodyPr>
          <a:lstStyle/>
          <a:p>
            <a:pPr marL="0" indent="0">
              <a:buNone/>
            </a:pPr>
            <a:r>
              <a:rPr lang="en-US" dirty="0"/>
              <a:t>Student-facing feedback should be: </a:t>
            </a:r>
          </a:p>
          <a:p>
            <a:r>
              <a:rPr lang="en-US" dirty="0"/>
              <a:t> Encouraging </a:t>
            </a:r>
          </a:p>
          <a:p>
            <a:r>
              <a:rPr lang="en-US" dirty="0"/>
              <a:t>Specific </a:t>
            </a:r>
          </a:p>
          <a:p>
            <a:r>
              <a:rPr lang="en-US" dirty="0"/>
              <a:t>Revision-oriented </a:t>
            </a:r>
          </a:p>
          <a:p>
            <a:r>
              <a:rPr lang="en-US" dirty="0"/>
              <a:t>Connected to the assignment standard </a:t>
            </a:r>
          </a:p>
          <a:p>
            <a:r>
              <a:rPr lang="en-US" dirty="0"/>
              <a:t>Clear about next steps</a:t>
            </a:r>
          </a:p>
          <a:p>
            <a:endParaRPr lang="en-US" dirty="0"/>
          </a:p>
        </p:txBody>
      </p:sp>
      <p:pic>
        <p:nvPicPr>
          <p:cNvPr id="14" name="Picture 13">
            <a:extLst>
              <a:ext uri="{FF2B5EF4-FFF2-40B4-BE49-F238E27FC236}">
                <a16:creationId xmlns:a16="http://schemas.microsoft.com/office/drawing/2014/main" id="{EB873B28-49A2-FC45-115D-08140E9CDA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4886" y="1892808"/>
            <a:ext cx="5198796" cy="4160520"/>
          </a:xfrm>
          <a:prstGeom prst="rect">
            <a:avLst/>
          </a:prstGeom>
        </p:spPr>
      </p:pic>
    </p:spTree>
    <p:extLst>
      <p:ext uri="{BB962C8B-B14F-4D97-AF65-F5344CB8AC3E}">
        <p14:creationId xmlns:p14="http://schemas.microsoft.com/office/powerpoint/2010/main" val="530136461"/>
      </p:ext>
    </p:extLst>
  </p:cSld>
  <p:clrMapOvr>
    <a:masterClrMapping/>
  </p:clrMapOvr>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TotalTime>
  <Words>1919</Words>
  <Application>Microsoft Office PowerPoint</Application>
  <PresentationFormat>Widescreen</PresentationFormat>
  <Paragraphs>213</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Aptos</vt:lpstr>
      <vt:lpstr>Arial</vt:lpstr>
      <vt:lpstr>Century Schoolbook</vt:lpstr>
      <vt:lpstr>Walbaum Display</vt:lpstr>
      <vt:lpstr>RegattaVTI</vt:lpstr>
      <vt:lpstr>Partnering with AI</vt:lpstr>
      <vt:lpstr>Roadmap: How We Can Partner with AI</vt:lpstr>
      <vt:lpstr>The Problem and Part of a Solution</vt:lpstr>
      <vt:lpstr>Framing the Partnership</vt:lpstr>
      <vt:lpstr>Can you relate?</vt:lpstr>
      <vt:lpstr>AI as a Feedback Partner: An Example</vt:lpstr>
      <vt:lpstr>What I Gave the AI Before Student Work</vt:lpstr>
      <vt:lpstr>PowerPoint Presentation</vt:lpstr>
      <vt:lpstr>Turning Diagnosis Into Student-Facing Feedback</vt:lpstr>
      <vt:lpstr>AI as a feedback partner</vt:lpstr>
      <vt:lpstr>ROADES Prompt for Question Presented Feedback:</vt:lpstr>
      <vt:lpstr>ROADES Prompt for Question Presented Feedback:</vt:lpstr>
      <vt:lpstr>ROADES Prompt for Question Presented Feedback:</vt:lpstr>
      <vt:lpstr>ROADES Prompt for Question Presented Feedback:</vt:lpstr>
      <vt:lpstr>ROADES Prompt for Question Presented Feedback:</vt:lpstr>
      <vt:lpstr>ROADES Prompt for Question Presented Feedback:</vt:lpstr>
      <vt:lpstr>Student’s Draft</vt:lpstr>
      <vt:lpstr>What DID the AI notice?</vt:lpstr>
      <vt:lpstr>What DID the AI notice?</vt:lpstr>
      <vt:lpstr>Second-Step Prompt: Convert Diagnosis to Student Feedback</vt:lpstr>
      <vt:lpstr>Convert Diagnosis to Student Feedback</vt:lpstr>
      <vt:lpstr>Not Automated Grading—Accelerated Teaching</vt:lpstr>
      <vt:lpstr>From Prohibition to Pedagogy:  Teaching Responsible AI Use</vt:lpstr>
      <vt:lpstr>Student Workflow 1: Rubric Self-Assessment</vt:lpstr>
      <vt:lpstr>Student Workflow 2: Reverse Outline and Organization Check</vt:lpstr>
      <vt:lpstr>Student Workflow 3: Critique, Counterargument, and Reader Testing</vt:lpstr>
      <vt:lpstr>Guardrails for Student Use</vt:lpstr>
      <vt:lpstr>Partnering with AI in Legal Scholarship</vt:lpstr>
      <vt:lpstr>The Scholarship Example: Judicial Voice</vt:lpstr>
      <vt:lpstr>What the Study Contributes</vt:lpstr>
      <vt:lpstr>What the Study Does—and Does Not—Measure</vt:lpstr>
      <vt:lpstr>The Role of AI</vt:lpstr>
      <vt:lpstr>The Prompt</vt:lpstr>
      <vt:lpstr>The Prompt</vt:lpstr>
      <vt:lpstr>The Prompt</vt:lpstr>
      <vt:lpstr>The Prompt</vt:lpstr>
      <vt:lpstr>The Prompt</vt:lpstr>
      <vt:lpstr>The Prompt</vt:lpstr>
      <vt:lpstr>The Prompt</vt:lpstr>
      <vt:lpstr>The Prompt</vt:lpstr>
      <vt:lpstr>The Prompt</vt:lpstr>
      <vt:lpstr>The Prompt</vt:lpstr>
      <vt:lpstr>The Prompt</vt:lpstr>
      <vt:lpstr>The Prompt</vt:lpstr>
      <vt:lpstr>The Prompt</vt:lpstr>
      <vt:lpstr>The Data Set</vt:lpstr>
      <vt:lpstr>Key Takeaways</vt:lpstr>
    </vt:vector>
  </TitlesOfParts>
  <Company>Brigham Young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Kristin Kyle</dc:creator>
  <cp:lastModifiedBy>Jaycee Myers</cp:lastModifiedBy>
  <cp:revision>26</cp:revision>
  <cp:lastPrinted>2026-06-01T20:42:36Z</cp:lastPrinted>
  <dcterms:created xsi:type="dcterms:W3CDTF">2026-05-20T17:48:40Z</dcterms:created>
  <dcterms:modified xsi:type="dcterms:W3CDTF">2026-06-02T14:17:59Z</dcterms:modified>
</cp:coreProperties>
</file>