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embeddedFontLs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Garamond" panose="02020404030301010803" pitchFamily="18"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GON29yBt/4PAqQL+bjHEbJ43V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B9DA35-DD3B-45A9-B5CE-A52DAEAFCEF7}">
  <a:tblStyle styleId="{A7B9DA35-DD3B-45A9-B5CE-A52DAEAFCEF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 to start, then ask others to introduce themselves. </a:t>
            </a:r>
            <a:endParaRPr/>
          </a:p>
        </p:txBody>
      </p:sp>
      <p:sp>
        <p:nvSpPr>
          <p:cNvPr id="85" name="Google Shape;8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a:t>
            </a:fld>
            <a:endParaRPr>
              <a:latin typeface="Corbel"/>
              <a:ea typeface="Corbel"/>
              <a:cs typeface="Corbel"/>
              <a:sym typeface="Corbe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9f6f9d6fc_0_6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99f6f9d6fc_0_6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highlight>
                  <a:schemeClr val="lt1"/>
                </a:highlight>
              </a:rPr>
              <a:t>Jennifer</a:t>
            </a:r>
            <a:endParaRPr>
              <a:highlight>
                <a:schemeClr val="lt1"/>
              </a:highlight>
            </a:endParaRPr>
          </a:p>
        </p:txBody>
      </p:sp>
      <p:sp>
        <p:nvSpPr>
          <p:cNvPr id="157" name="Google Shape;157;g99f6f9d6fc_0_6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10</a:t>
            </a:fld>
            <a:endParaRPr>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9f6f9d6fc_0_7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99f6f9d6fc_0_7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highlight>
                  <a:schemeClr val="lt1"/>
                </a:highlight>
              </a:rPr>
              <a:t>Jennifer</a:t>
            </a:r>
            <a:endParaRPr>
              <a:highlight>
                <a:schemeClr val="lt1"/>
              </a:highlight>
            </a:endParaRPr>
          </a:p>
          <a:p>
            <a:pPr marL="0" lvl="0" indent="0" algn="l" rtl="0">
              <a:lnSpc>
                <a:spcPct val="100000"/>
              </a:lnSpc>
              <a:spcBef>
                <a:spcPts val="0"/>
              </a:spcBef>
              <a:spcAft>
                <a:spcPts val="0"/>
              </a:spcAft>
              <a:buSzPts val="1400"/>
              <a:buNone/>
            </a:pPr>
            <a:endParaRPr>
              <a:highlight>
                <a:srgbClr val="FFFF00"/>
              </a:highlight>
            </a:endParaRPr>
          </a:p>
        </p:txBody>
      </p:sp>
      <p:sp>
        <p:nvSpPr>
          <p:cNvPr id="165" name="Google Shape;165;g99f6f9d6fc_0_7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11</a:t>
            </a:fld>
            <a:endParaRPr>
              <a:latin typeface="Corbel"/>
              <a:ea typeface="Corbel"/>
              <a:cs typeface="Corbel"/>
              <a:sym typeface="Corbe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6f9d6fc_0_8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99f6f9d6fc_0_8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highlight>
                  <a:schemeClr val="lt1"/>
                </a:highlight>
              </a:rPr>
              <a:t>Jennifer</a:t>
            </a:r>
            <a:endParaRPr>
              <a:highlight>
                <a:schemeClr val="lt1"/>
              </a:highlight>
            </a:endParaRPr>
          </a:p>
          <a:p>
            <a:pPr marL="0" lvl="0" indent="0" algn="l" rtl="0">
              <a:lnSpc>
                <a:spcPct val="100000"/>
              </a:lnSpc>
              <a:spcBef>
                <a:spcPts val="0"/>
              </a:spcBef>
              <a:spcAft>
                <a:spcPts val="0"/>
              </a:spcAft>
              <a:buSzPts val="1400"/>
              <a:buNone/>
            </a:pPr>
            <a:endParaRPr>
              <a:highlight>
                <a:srgbClr val="FFFF00"/>
              </a:highlight>
            </a:endParaRPr>
          </a:p>
        </p:txBody>
      </p:sp>
      <p:sp>
        <p:nvSpPr>
          <p:cNvPr id="173" name="Google Shape;173;g99f6f9d6fc_0_8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12</a:t>
            </a:fld>
            <a:endParaRPr>
              <a:latin typeface="Corbel"/>
              <a:ea typeface="Corbel"/>
              <a:cs typeface="Corbel"/>
              <a:sym typeface="Corbe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1d9b2a8a8_0_2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51d9b2a8a8_0_2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Mary Ann or Ryan</a:t>
            </a:r>
            <a:endParaRPr/>
          </a:p>
        </p:txBody>
      </p:sp>
      <p:sp>
        <p:nvSpPr>
          <p:cNvPr id="181" name="Google Shape;181;g151d9b2a8a8_0_2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97f0c3e2f_0_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997f0c3e2f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highlight>
                  <a:schemeClr val="lt1"/>
                </a:highlight>
              </a:rPr>
              <a:t>Lori</a:t>
            </a:r>
            <a:endParaRPr>
              <a:highlight>
                <a:schemeClr val="lt1"/>
              </a:highlight>
            </a:endParaRPr>
          </a:p>
        </p:txBody>
      </p:sp>
      <p:sp>
        <p:nvSpPr>
          <p:cNvPr id="188" name="Google Shape;188;g997f0c3e2f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14</a:t>
            </a:fld>
            <a:endParaRPr>
              <a:latin typeface="Corbel"/>
              <a:ea typeface="Corbel"/>
              <a:cs typeface="Corbel"/>
              <a:sym typeface="Corbe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a14715c5c_1_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9a14715c5c_1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196" name="Google Shape;196;g9a14715c5c_1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15</a:t>
            </a:fld>
            <a:endParaRPr>
              <a:latin typeface="Corbel"/>
              <a:ea typeface="Corbel"/>
              <a:cs typeface="Corbel"/>
              <a:sym typeface="Corbe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9f6f9d6fc_0_13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99f6f9d6fc_0_13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204" name="Google Shape;204;g99f6f9d6fc_0_13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16</a:t>
            </a:fld>
            <a:endParaRPr>
              <a:latin typeface="Corbel"/>
              <a:ea typeface="Corbel"/>
              <a:cs typeface="Corbel"/>
              <a:sym typeface="Corbe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fc2fde285_1_18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8fc2fde285_1_18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92" name="Google Shape;92;g8fc2fde285_1_18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2</a:t>
            </a:fld>
            <a:endParaRPr>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0a9532b7e_0_4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90a9532b7e_0_4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100" name="Google Shape;100;g90a9532b7e_0_4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3</a:t>
            </a:fld>
            <a:endParaRPr>
              <a:latin typeface="Corbel"/>
              <a:ea typeface="Corbel"/>
              <a:cs typeface="Corbel"/>
              <a:sym typeface="Corbe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bfc923f7c_0_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ebfc923f7c_0_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108" name="Google Shape;108;gebfc923f7c_0_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4</a:t>
            </a:fld>
            <a:endParaRPr>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9f6f9d6fc_0_125: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99f6f9d6fc_0_12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116" name="Google Shape;116;g99f6f9d6fc_0_12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5</a:t>
            </a:fld>
            <a:endParaRPr>
              <a:latin typeface="Corbel"/>
              <a:ea typeface="Corbel"/>
              <a:cs typeface="Corbel"/>
              <a:sym typeface="Corbe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4239451a24_0_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24239451a24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Jini</a:t>
            </a:r>
            <a:endParaRPr/>
          </a:p>
        </p:txBody>
      </p:sp>
      <p:sp>
        <p:nvSpPr>
          <p:cNvPr id="124" name="Google Shape;124;g24239451a24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6</a:t>
            </a:fld>
            <a:endParaRPr>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Jini</a:t>
            </a:r>
            <a:endParaRPr/>
          </a:p>
        </p:txBody>
      </p:sp>
      <p:sp>
        <p:nvSpPr>
          <p:cNvPr id="132" name="Google Shape;132;p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7</a:t>
            </a:fld>
            <a:endParaRPr>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c3c15dd2a_1_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7c3c15dd2a_1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Jini</a:t>
            </a:r>
            <a:endParaRPr/>
          </a:p>
        </p:txBody>
      </p:sp>
      <p:sp>
        <p:nvSpPr>
          <p:cNvPr id="140" name="Google Shape;140;g27c3c15dd2a_1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8</a:t>
            </a:fld>
            <a:endParaRPr>
              <a:latin typeface="Corbel"/>
              <a:ea typeface="Corbel"/>
              <a:cs typeface="Corbel"/>
              <a:sym typeface="Corbe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9f6f9d6fc_0_2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99f6f9d6fc_0_2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Mary Ann or Ryan</a:t>
            </a:r>
            <a:endParaRPr/>
          </a:p>
        </p:txBody>
      </p:sp>
      <p:sp>
        <p:nvSpPr>
          <p:cNvPr id="148" name="Google Shape;148;g99f6f9d6fc_0_2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orbel"/>
                <a:ea typeface="Corbel"/>
                <a:cs typeface="Corbel"/>
                <a:sym typeface="Corbel"/>
              </a:rPr>
              <a:t>9</a:t>
            </a:fld>
            <a:endParaRPr>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8"/>
          <p:cNvSpPr/>
          <p:nvPr/>
        </p:nvSpPr>
        <p:spPr>
          <a:xfrm>
            <a:off x="182879" y="182879"/>
            <a:ext cx="8778240" cy="6492240"/>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8" name="Google Shape;18;p18"/>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6000"/>
              <a:buFont typeface="Garamond"/>
              <a:buNone/>
              <a:defRPr sz="6000" b="1" cap="none">
                <a:solidFill>
                  <a:schemeClr val="dk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1282148" y="3869635"/>
            <a:ext cx="6575895"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1440"/>
              <a:buNone/>
              <a:defRPr sz="1800">
                <a:solidFill>
                  <a:schemeClr val="dk1"/>
                </a:solidFill>
              </a:defRPr>
            </a:lvl1pPr>
            <a:lvl2pPr lvl="1" algn="ctr">
              <a:lnSpc>
                <a:spcPct val="90000"/>
              </a:lnSpc>
              <a:spcBef>
                <a:spcPts val="150"/>
              </a:spcBef>
              <a:spcAft>
                <a:spcPts val="0"/>
              </a:spcAft>
              <a:buSzPts val="1440"/>
              <a:buNone/>
              <a:defRPr sz="1800"/>
            </a:lvl2pPr>
            <a:lvl3pPr lvl="2" algn="ctr">
              <a:lnSpc>
                <a:spcPct val="90000"/>
              </a:lnSpc>
              <a:spcBef>
                <a:spcPts val="300"/>
              </a:spcBef>
              <a:spcAft>
                <a:spcPts val="0"/>
              </a:spcAft>
              <a:buSzPts val="1440"/>
              <a:buNone/>
              <a:defRPr sz="180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a:endParaRPr/>
          </a:p>
        </p:txBody>
      </p:sp>
      <p:sp>
        <p:nvSpPr>
          <p:cNvPr id="20" name="Google Shape;20;p18"/>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18"/>
          <p:cNvCxnSpPr/>
          <p:nvPr/>
        </p:nvCxnSpPr>
        <p:spPr>
          <a:xfrm>
            <a:off x="1483995" y="3733800"/>
            <a:ext cx="61722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rot="5400000">
            <a:off x="4710112" y="2595563"/>
            <a:ext cx="5410200"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938212" y="681038"/>
            <a:ext cx="5410200" cy="5572125"/>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79" name="Google Shape;79;p28"/>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body" idx="1"/>
          </p:nvPr>
        </p:nvSpPr>
        <p:spPr>
          <a:xfrm>
            <a:off x="857250" y="2057399"/>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27" name="Google Shape;27;p20"/>
          <p:cNvSpPr txBox="1">
            <a:spLocks noGrp="1"/>
          </p:cNvSpPr>
          <p:nvPr>
            <p:ph type="body" idx="2"/>
          </p:nvPr>
        </p:nvSpPr>
        <p:spPr>
          <a:xfrm>
            <a:off x="4700709" y="2057400"/>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28" name="Google Shape;28;p20"/>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24"/>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6000"/>
              <a:buFont typeface="Garamond"/>
              <a:buNone/>
              <a:defRPr sz="6000" b="0" cap="none">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1282446" y="4154520"/>
            <a:ext cx="6576822"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40"/>
              <a:buNone/>
              <a:defRPr sz="1800">
                <a:solidFill>
                  <a:schemeClr val="dk1"/>
                </a:solidFill>
              </a:defRPr>
            </a:lvl1pPr>
            <a:lvl2pPr marL="914400" lvl="1" indent="-228600" algn="l">
              <a:lnSpc>
                <a:spcPct val="90000"/>
              </a:lnSpc>
              <a:spcBef>
                <a:spcPts val="150"/>
              </a:spcBef>
              <a:spcAft>
                <a:spcPts val="0"/>
              </a:spcAft>
              <a:buSzPts val="1080"/>
              <a:buNone/>
              <a:defRPr sz="1350">
                <a:solidFill>
                  <a:srgbClr val="888888"/>
                </a:solidFill>
              </a:defRPr>
            </a:lvl2pPr>
            <a:lvl3pPr marL="1371600" lvl="2" indent="-228600" algn="l">
              <a:lnSpc>
                <a:spcPct val="90000"/>
              </a:lnSpc>
              <a:spcBef>
                <a:spcPts val="300"/>
              </a:spcBef>
              <a:spcAft>
                <a:spcPts val="0"/>
              </a:spcAft>
              <a:buSzPts val="960"/>
              <a:buNone/>
              <a:defRPr sz="1200">
                <a:solidFill>
                  <a:srgbClr val="888888"/>
                </a:solidFill>
              </a:defRPr>
            </a:lvl3pPr>
            <a:lvl4pPr marL="1828800" lvl="3" indent="-228600" algn="l">
              <a:lnSpc>
                <a:spcPct val="90000"/>
              </a:lnSpc>
              <a:spcBef>
                <a:spcPts val="300"/>
              </a:spcBef>
              <a:spcAft>
                <a:spcPts val="0"/>
              </a:spcAft>
              <a:buSzPts val="840"/>
              <a:buNone/>
              <a:defRPr sz="1050">
                <a:solidFill>
                  <a:srgbClr val="888888"/>
                </a:solidFill>
              </a:defRPr>
            </a:lvl4pPr>
            <a:lvl5pPr marL="2286000" lvl="4" indent="-228600" algn="l">
              <a:lnSpc>
                <a:spcPct val="90000"/>
              </a:lnSpc>
              <a:spcBef>
                <a:spcPts val="300"/>
              </a:spcBef>
              <a:spcAft>
                <a:spcPts val="0"/>
              </a:spcAft>
              <a:buSzPts val="840"/>
              <a:buNone/>
              <a:defRPr sz="1050">
                <a:solidFill>
                  <a:srgbClr val="888888"/>
                </a:solidFill>
              </a:defRPr>
            </a:lvl5pPr>
            <a:lvl6pPr marL="2743200" lvl="5" indent="-228600" algn="l">
              <a:lnSpc>
                <a:spcPct val="90000"/>
              </a:lnSpc>
              <a:spcBef>
                <a:spcPts val="300"/>
              </a:spcBef>
              <a:spcAft>
                <a:spcPts val="0"/>
              </a:spcAft>
              <a:buSzPts val="840"/>
              <a:buNone/>
              <a:defRPr sz="1050">
                <a:solidFill>
                  <a:srgbClr val="888888"/>
                </a:solidFill>
              </a:defRPr>
            </a:lvl6pPr>
            <a:lvl7pPr marL="3200400" lvl="6" indent="-228600" algn="l">
              <a:lnSpc>
                <a:spcPct val="90000"/>
              </a:lnSpc>
              <a:spcBef>
                <a:spcPts val="300"/>
              </a:spcBef>
              <a:spcAft>
                <a:spcPts val="0"/>
              </a:spcAft>
              <a:buSzPts val="840"/>
              <a:buNone/>
              <a:defRPr sz="1050">
                <a:solidFill>
                  <a:srgbClr val="888888"/>
                </a:solidFill>
              </a:defRPr>
            </a:lvl7pPr>
            <a:lvl8pPr marL="3657600" lvl="7" indent="-228600" algn="l">
              <a:lnSpc>
                <a:spcPct val="90000"/>
              </a:lnSpc>
              <a:spcBef>
                <a:spcPts val="300"/>
              </a:spcBef>
              <a:spcAft>
                <a:spcPts val="0"/>
              </a:spcAft>
              <a:buSzPts val="840"/>
              <a:buNone/>
              <a:defRPr sz="1050">
                <a:solidFill>
                  <a:srgbClr val="888888"/>
                </a:solidFill>
              </a:defRPr>
            </a:lvl8pPr>
            <a:lvl9pPr marL="4114800" lvl="8" indent="-228600" algn="l">
              <a:lnSpc>
                <a:spcPct val="90000"/>
              </a:lnSpc>
              <a:spcBef>
                <a:spcPts val="300"/>
              </a:spcBef>
              <a:spcAft>
                <a:spcPts val="300"/>
              </a:spcAft>
              <a:buSzPts val="840"/>
              <a:buNone/>
              <a:defRPr sz="1050">
                <a:solidFill>
                  <a:srgbClr val="888888"/>
                </a:solidFill>
              </a:defRPr>
            </a:lvl9pPr>
          </a:lstStyle>
          <a:p>
            <a:endParaRPr/>
          </a:p>
        </p:txBody>
      </p:sp>
      <p:sp>
        <p:nvSpPr>
          <p:cNvPr id="38" name="Google Shape;38;p21"/>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21"/>
          <p:cNvCxnSpPr/>
          <p:nvPr/>
        </p:nvCxnSpPr>
        <p:spPr>
          <a:xfrm>
            <a:off x="1485900" y="4020408"/>
            <a:ext cx="61722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2"/>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body" idx="1"/>
          </p:nvPr>
        </p:nvSpPr>
        <p:spPr>
          <a:xfrm>
            <a:off x="857250" y="2001511"/>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45" name="Google Shape;45;p22"/>
          <p:cNvSpPr txBox="1">
            <a:spLocks noGrp="1"/>
          </p:cNvSpPr>
          <p:nvPr>
            <p:ph type="body" idx="2"/>
          </p:nvPr>
        </p:nvSpPr>
        <p:spPr>
          <a:xfrm>
            <a:off x="857250" y="2721483"/>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46" name="Google Shape;46;p22"/>
          <p:cNvSpPr txBox="1">
            <a:spLocks noGrp="1"/>
          </p:cNvSpPr>
          <p:nvPr>
            <p:ph type="body" idx="3"/>
          </p:nvPr>
        </p:nvSpPr>
        <p:spPr>
          <a:xfrm>
            <a:off x="4701880" y="1999032"/>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47" name="Google Shape;47;p22"/>
          <p:cNvSpPr txBox="1">
            <a:spLocks noGrp="1"/>
          </p:cNvSpPr>
          <p:nvPr>
            <p:ph type="body" idx="4"/>
          </p:nvPr>
        </p:nvSpPr>
        <p:spPr>
          <a:xfrm>
            <a:off x="4701880" y="2719322"/>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48" name="Google Shape;48;p22"/>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000"/>
              <a:buFont typeface="Garamond"/>
              <a:buNone/>
              <a:defRPr sz="3000" b="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4129314" y="1097280"/>
            <a:ext cx="4149638" cy="466344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SzPts val="1920"/>
              <a:buChar char="•"/>
              <a:defRPr sz="2400"/>
            </a:lvl1pPr>
            <a:lvl2pPr marL="914400" lvl="1" indent="-335280" algn="l">
              <a:lnSpc>
                <a:spcPct val="90000"/>
              </a:lnSpc>
              <a:spcBef>
                <a:spcPts val="150"/>
              </a:spcBef>
              <a:spcAft>
                <a:spcPts val="0"/>
              </a:spcAft>
              <a:buSzPts val="1680"/>
              <a:buChar char="•"/>
              <a:defRPr sz="2100"/>
            </a:lvl2pPr>
            <a:lvl3pPr marL="1371600" lvl="2" indent="-320039" algn="l">
              <a:lnSpc>
                <a:spcPct val="90000"/>
              </a:lnSpc>
              <a:spcBef>
                <a:spcPts val="300"/>
              </a:spcBef>
              <a:spcAft>
                <a:spcPts val="0"/>
              </a:spcAft>
              <a:buSzPts val="1440"/>
              <a:buChar char="•"/>
              <a:defRPr sz="1800"/>
            </a:lvl3pPr>
            <a:lvl4pPr marL="1828800" lvl="3" indent="-304800" algn="l">
              <a:lnSpc>
                <a:spcPct val="90000"/>
              </a:lnSpc>
              <a:spcBef>
                <a:spcPts val="300"/>
              </a:spcBef>
              <a:spcAft>
                <a:spcPts val="0"/>
              </a:spcAft>
              <a:buSzPts val="1200"/>
              <a:buChar char="•"/>
              <a:defRPr sz="1500"/>
            </a:lvl4pPr>
            <a:lvl5pPr marL="2286000" lvl="4" indent="-304800" algn="l">
              <a:lnSpc>
                <a:spcPct val="9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59" name="Google Shape;59;p25"/>
          <p:cNvSpPr txBox="1">
            <a:spLocks noGrp="1"/>
          </p:cNvSpPr>
          <p:nvPr>
            <p:ph type="body" idx="2"/>
          </p:nvPr>
        </p:nvSpPr>
        <p:spPr>
          <a:xfrm>
            <a:off x="857250" y="2834640"/>
            <a:ext cx="2834640" cy="29260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60" name="Google Shape;60;p25"/>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5"/>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000"/>
              <a:buFont typeface="Garamond"/>
              <a:buNone/>
              <a:defRPr sz="3000" b="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a:spLocks noGrp="1"/>
          </p:cNvSpPr>
          <p:nvPr>
            <p:ph type="pic" idx="2"/>
          </p:nvPr>
        </p:nvSpPr>
        <p:spPr>
          <a:xfrm>
            <a:off x="4019107" y="1069847"/>
            <a:ext cx="4257703" cy="4645153"/>
          </a:xfrm>
          <a:prstGeom prst="rect">
            <a:avLst/>
          </a:prstGeom>
          <a:noFill/>
          <a:ln>
            <a:noFill/>
          </a:ln>
        </p:spPr>
      </p:sp>
      <p:sp>
        <p:nvSpPr>
          <p:cNvPr id="66" name="Google Shape;66;p26"/>
          <p:cNvSpPr txBox="1">
            <a:spLocks noGrp="1"/>
          </p:cNvSpPr>
          <p:nvPr>
            <p:ph type="body" idx="1"/>
          </p:nvPr>
        </p:nvSpPr>
        <p:spPr>
          <a:xfrm>
            <a:off x="857250" y="2834640"/>
            <a:ext cx="283464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67" name="Google Shape;67;p26"/>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body" idx="1"/>
          </p:nvPr>
        </p:nvSpPr>
        <p:spPr>
          <a:xfrm rot="5400000">
            <a:off x="2540278" y="374374"/>
            <a:ext cx="4038600" cy="740465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73" name="Google Shape;73;p27"/>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182880" y="182880"/>
            <a:ext cx="8778240" cy="649224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1" name="Google Shape;11;p17"/>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Garamond"/>
              <a:buNone/>
              <a:defRPr sz="4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Corbel"/>
              <a:buChar char="•"/>
              <a:defRPr sz="2000" b="0" i="0" u="none" strike="noStrike" cap="none">
                <a:solidFill>
                  <a:schemeClr val="dk1"/>
                </a:solidFill>
                <a:latin typeface="Trebuchet MS"/>
                <a:ea typeface="Trebuchet MS"/>
                <a:cs typeface="Trebuchet MS"/>
                <a:sym typeface="Trebuchet MS"/>
              </a:defRPr>
            </a:lvl1pPr>
            <a:lvl2pPr marL="914400" marR="0" lvl="1" indent="-320040" algn="l" rtl="0">
              <a:lnSpc>
                <a:spcPct val="90000"/>
              </a:lnSpc>
              <a:spcBef>
                <a:spcPts val="150"/>
              </a:spcBef>
              <a:spcAft>
                <a:spcPts val="0"/>
              </a:spcAft>
              <a:buClr>
                <a:schemeClr val="dk1"/>
              </a:buClr>
              <a:buSzPts val="1440"/>
              <a:buFont typeface="Corbel"/>
              <a:buChar char="•"/>
              <a:defRPr sz="1800" b="0" i="0" u="none" strike="noStrike" cap="none">
                <a:solidFill>
                  <a:schemeClr val="dk1"/>
                </a:solidFill>
                <a:latin typeface="Trebuchet MS"/>
                <a:ea typeface="Trebuchet MS"/>
                <a:cs typeface="Trebuchet MS"/>
                <a:sym typeface="Trebuchet MS"/>
              </a:defRPr>
            </a:lvl2pPr>
            <a:lvl3pPr marL="1371600" marR="0" lvl="2" indent="-309880" algn="l" rtl="0">
              <a:lnSpc>
                <a:spcPct val="90000"/>
              </a:lnSpc>
              <a:spcBef>
                <a:spcPts val="300"/>
              </a:spcBef>
              <a:spcAft>
                <a:spcPts val="0"/>
              </a:spcAft>
              <a:buClr>
                <a:schemeClr val="dk1"/>
              </a:buClr>
              <a:buSzPts val="1280"/>
              <a:buFont typeface="Corbel"/>
              <a:buChar char="•"/>
              <a:defRPr sz="1600" b="0" i="0" u="none" strike="noStrike" cap="none">
                <a:solidFill>
                  <a:schemeClr val="dk1"/>
                </a:solidFill>
                <a:latin typeface="Trebuchet MS"/>
                <a:ea typeface="Trebuchet MS"/>
                <a:cs typeface="Trebuchet MS"/>
                <a:sym typeface="Trebuchet MS"/>
              </a:defRPr>
            </a:lvl3pPr>
            <a:lvl4pPr marL="1828800" marR="0" lvl="3" indent="-299719"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Trebuchet MS"/>
                <a:ea typeface="Trebuchet MS"/>
                <a:cs typeface="Trebuchet MS"/>
                <a:sym typeface="Trebuchet MS"/>
              </a:defRPr>
            </a:lvl4pPr>
            <a:lvl5pPr marL="2286000" marR="0" lvl="4"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Trebuchet MS"/>
                <a:ea typeface="Trebuchet MS"/>
                <a:cs typeface="Trebuchet MS"/>
                <a:sym typeface="Trebuchet MS"/>
              </a:defRPr>
            </a:lvl5pPr>
            <a:lvl6pPr marL="2743200" marR="0" lvl="5"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Trebuchet MS"/>
                <a:ea typeface="Trebuchet MS"/>
                <a:cs typeface="Trebuchet MS"/>
                <a:sym typeface="Trebuchet MS"/>
              </a:defRPr>
            </a:lvl6pPr>
            <a:lvl7pPr marL="3200400" marR="0" lvl="6"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Trebuchet MS"/>
                <a:ea typeface="Trebuchet MS"/>
                <a:cs typeface="Trebuchet MS"/>
                <a:sym typeface="Trebuchet MS"/>
              </a:defRPr>
            </a:lvl7pPr>
            <a:lvl8pPr marL="3657600" marR="0" lvl="7"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Trebuchet MS"/>
                <a:ea typeface="Trebuchet MS"/>
                <a:cs typeface="Trebuchet MS"/>
                <a:sym typeface="Trebuchet MS"/>
              </a:defRPr>
            </a:lvl8pPr>
            <a:lvl9pPr marL="4114800" marR="0" lvl="8" indent="-299720" algn="l" rtl="0">
              <a:lnSpc>
                <a:spcPct val="90000"/>
              </a:lnSpc>
              <a:spcBef>
                <a:spcPts val="300"/>
              </a:spcBef>
              <a:spcAft>
                <a:spcPts val="300"/>
              </a:spcAft>
              <a:buClr>
                <a:schemeClr val="dk1"/>
              </a:buClr>
              <a:buSzPts val="1120"/>
              <a:buFont typeface="Corbe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7"/>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7"/>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17"/>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aw.wisc.edu/current/jdgrants/jd_grants_form_-_actual_expenses_report_final_june_2021.doc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jdgrants@law.wisc.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lori.hickman@wisc.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uide.cfli.wisc.edu/finances/" TargetMode="External"/><Relationship Id="rId5" Type="http://schemas.openxmlformats.org/officeDocument/2006/relationships/hyperlink" Target="https://asm.wisc.edu/grants/" TargetMode="External"/><Relationship Id="rId4" Type="http://schemas.openxmlformats.org/officeDocument/2006/relationships/hyperlink" Target="https://drive.google.com/file/d/13zY7zRb9Nop1fHunIhXtziGUTY7aD2-O/view?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admissions@law.wisc.edu" TargetMode="External"/><Relationship Id="rId4" Type="http://schemas.openxmlformats.org/officeDocument/2006/relationships/hyperlink" Target="mailto:help@law.wis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uide.cfli.wisc.edu/polic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uide.cfli.wisc.edu/documents/reserving-sp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kira.stewart@wisc.edu" TargetMode="External"/><Relationship Id="rId4" Type="http://schemas.openxmlformats.org/officeDocument/2006/relationships/hyperlink" Target="https://secure.law.wisc.edu/calenda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jini.jasti@wisc.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aw.wisc.edu/current/jdgrant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618580" y="1099458"/>
            <a:ext cx="7906837" cy="4468339"/>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dk1"/>
              </a:buClr>
              <a:buSzPts val="6000"/>
              <a:buFont typeface="Garamond"/>
              <a:buNone/>
            </a:pPr>
            <a:r>
              <a:rPr lang="en-US" sz="5400"/>
              <a:t>Important Info for </a:t>
            </a:r>
            <a:br>
              <a:rPr lang="en-US" sz="5400"/>
            </a:br>
            <a:r>
              <a:rPr lang="en-US" sz="5400"/>
              <a:t>Law School </a:t>
            </a:r>
            <a:br>
              <a:rPr lang="en-US" sz="5400"/>
            </a:br>
            <a:r>
              <a:rPr lang="en-US" sz="5400"/>
              <a:t>Student Orgs</a:t>
            </a:r>
            <a:br>
              <a:rPr lang="en-US" sz="5400"/>
            </a:br>
            <a:br>
              <a:rPr lang="en-US" sz="5400"/>
            </a:br>
            <a:r>
              <a:rPr lang="en-US" sz="5400"/>
              <a:t>Fall 2023</a:t>
            </a:r>
            <a:br>
              <a:rPr lang="en-US" sz="5400"/>
            </a:br>
            <a:endParaRPr sz="5400"/>
          </a:p>
        </p:txBody>
      </p:sp>
      <p:pic>
        <p:nvPicPr>
          <p:cNvPr id="88" name="Google Shape;88;p1"/>
          <p:cNvPicPr preferRelativeResize="0"/>
          <p:nvPr/>
        </p:nvPicPr>
        <p:blipFill rotWithShape="1">
          <a:blip r:embed="rId3">
            <a:alphaModFix/>
          </a:blip>
          <a:srcRect/>
          <a:stretch/>
        </p:blipFill>
        <p:spPr>
          <a:xfrm>
            <a:off x="3627407" y="6143530"/>
            <a:ext cx="1889185" cy="6058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99f6f9d6fc_0_68"/>
          <p:cNvSpPr txBox="1">
            <a:spLocks noGrp="1"/>
          </p:cNvSpPr>
          <p:nvPr>
            <p:ph type="title"/>
          </p:nvPr>
        </p:nvSpPr>
        <p:spPr>
          <a:xfrm>
            <a:off x="653650" y="344850"/>
            <a:ext cx="77925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400" b="1"/>
              <a:t>JD Grants: Registration Fees and Event Expenses</a:t>
            </a:r>
            <a:br>
              <a:rPr lang="en-US" sz="3400" b="1"/>
            </a:br>
            <a:endParaRPr sz="3400" b="1"/>
          </a:p>
        </p:txBody>
      </p:sp>
      <p:pic>
        <p:nvPicPr>
          <p:cNvPr id="160" name="Google Shape;160;g99f6f9d6fc_0_68"/>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61" name="Google Shape;161;g99f6f9d6fc_0_68"/>
          <p:cNvSpPr txBox="1">
            <a:spLocks noGrp="1"/>
          </p:cNvSpPr>
          <p:nvPr>
            <p:ph type="body" idx="1"/>
          </p:nvPr>
        </p:nvSpPr>
        <p:spPr>
          <a:xfrm>
            <a:off x="857250" y="1360875"/>
            <a:ext cx="7905900" cy="42801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Char char="•"/>
            </a:pPr>
            <a:r>
              <a:rPr lang="en-US" sz="2000" b="1">
                <a:latin typeface="Calibri"/>
                <a:ea typeface="Calibri"/>
                <a:cs typeface="Calibri"/>
                <a:sym typeface="Calibri"/>
              </a:rPr>
              <a:t>In most cases, </a:t>
            </a:r>
            <a:r>
              <a:rPr lang="en-US" sz="2000" b="1" u="sng">
                <a:latin typeface="Calibri"/>
                <a:ea typeface="Calibri"/>
                <a:cs typeface="Calibri"/>
                <a:sym typeface="Calibri"/>
              </a:rPr>
              <a:t>Adam Bushcott </a:t>
            </a:r>
            <a:r>
              <a:rPr lang="en-US" sz="2000" b="1">
                <a:latin typeface="Calibri"/>
                <a:ea typeface="Calibri"/>
                <a:cs typeface="Calibri"/>
                <a:sym typeface="Calibri"/>
              </a:rPr>
              <a:t>can pay registration fees directly</a:t>
            </a:r>
            <a:r>
              <a:rPr lang="en-US" sz="2000">
                <a:latin typeface="Calibri"/>
                <a:ea typeface="Calibri"/>
                <a:cs typeface="Calibri"/>
                <a:sym typeface="Calibri"/>
              </a:rPr>
              <a:t>.  He will register participating students when he pays the fee.  At least 4 weeks in advance, you must provide the information needed to register students and pay the fee.</a:t>
            </a:r>
            <a:endParaRPr sz="2000">
              <a:latin typeface="Calibri"/>
              <a:ea typeface="Calibri"/>
              <a:cs typeface="Calibri"/>
              <a:sym typeface="Calibri"/>
            </a:endParaRPr>
          </a:p>
          <a:p>
            <a:pPr marL="457200" lvl="0" indent="-330200" algn="l" rtl="0">
              <a:lnSpc>
                <a:spcPct val="115000"/>
              </a:lnSpc>
              <a:spcBef>
                <a:spcPts val="0"/>
              </a:spcBef>
              <a:spcAft>
                <a:spcPts val="0"/>
              </a:spcAft>
              <a:buSzPts val="1600"/>
              <a:buChar char="•"/>
            </a:pPr>
            <a:r>
              <a:rPr lang="en-US" sz="2000">
                <a:latin typeface="Calibri"/>
                <a:ea typeface="Calibri"/>
                <a:cs typeface="Calibri"/>
                <a:sym typeface="Calibri"/>
              </a:rPr>
              <a:t>The Law School requires event documentation before paying registration fees and event expenses (i.e., JD Grants funding approval &amp; event website/schedule/program)</a:t>
            </a:r>
            <a:endParaRPr sz="2000">
              <a:latin typeface="Calibri"/>
              <a:ea typeface="Calibri"/>
              <a:cs typeface="Calibri"/>
              <a:sym typeface="Calibri"/>
            </a:endParaRPr>
          </a:p>
          <a:p>
            <a:pPr marL="457200" lvl="0" indent="-330200" algn="l" rtl="0">
              <a:lnSpc>
                <a:spcPct val="115000"/>
              </a:lnSpc>
              <a:spcBef>
                <a:spcPts val="0"/>
              </a:spcBef>
              <a:spcAft>
                <a:spcPts val="0"/>
              </a:spcAft>
              <a:buSzPts val="1600"/>
              <a:buChar char="•"/>
            </a:pPr>
            <a:r>
              <a:rPr lang="en-US" sz="2000">
                <a:latin typeface="Calibri"/>
                <a:ea typeface="Calibri"/>
                <a:cs typeface="Calibri"/>
                <a:sym typeface="Calibri"/>
              </a:rPr>
              <a:t>If you are hosting a local event, </a:t>
            </a:r>
            <a:r>
              <a:rPr lang="en-US" sz="2000" i="1">
                <a:latin typeface="Calibri"/>
                <a:ea typeface="Calibri"/>
                <a:cs typeface="Calibri"/>
                <a:sym typeface="Calibri"/>
              </a:rPr>
              <a:t>some expenses </a:t>
            </a:r>
            <a:r>
              <a:rPr lang="en-US" sz="2000">
                <a:latin typeface="Calibri"/>
                <a:ea typeface="Calibri"/>
                <a:cs typeface="Calibri"/>
                <a:sym typeface="Calibri"/>
              </a:rPr>
              <a:t>can also be paid directly by the Law School, e.g. venue, marketing, equipment rental, etc.  Please consult the </a:t>
            </a:r>
            <a:r>
              <a:rPr lang="en-US" sz="2000" u="sng">
                <a:latin typeface="Calibri"/>
                <a:ea typeface="Calibri"/>
                <a:cs typeface="Calibri"/>
                <a:sym typeface="Calibri"/>
              </a:rPr>
              <a:t>External Affairs Office</a:t>
            </a:r>
            <a:r>
              <a:rPr lang="en-US" sz="2000">
                <a:latin typeface="Calibri"/>
                <a:ea typeface="Calibri"/>
                <a:cs typeface="Calibri"/>
                <a:sym typeface="Calibri"/>
              </a:rPr>
              <a:t> in the early stages of your planning to minimize the need for paying upfront and requesting reimbursement after the event.</a:t>
            </a:r>
            <a:endParaRPr sz="2000">
              <a:latin typeface="Calibri"/>
              <a:ea typeface="Calibri"/>
              <a:cs typeface="Calibri"/>
              <a:sym typeface="Calibri"/>
            </a:endParaRPr>
          </a:p>
          <a:p>
            <a:pPr marL="0" lvl="0" indent="0" algn="l" rtl="0">
              <a:lnSpc>
                <a:spcPct val="115000"/>
              </a:lnSpc>
              <a:spcBef>
                <a:spcPts val="0"/>
              </a:spcBef>
              <a:spcAft>
                <a:spcPts val="0"/>
              </a:spcAft>
              <a:buSzPts val="1320"/>
              <a:buNone/>
            </a:pPr>
            <a:endParaRPr sz="2000" b="1">
              <a:latin typeface="Corbel"/>
              <a:ea typeface="Corbel"/>
              <a:cs typeface="Corbel"/>
              <a:sym typeface="Corbel"/>
            </a:endParaRPr>
          </a:p>
          <a:p>
            <a:pPr marL="0" lvl="0" indent="0" algn="l" rtl="0">
              <a:lnSpc>
                <a:spcPct val="115000"/>
              </a:lnSpc>
              <a:spcBef>
                <a:spcPts val="0"/>
              </a:spcBef>
              <a:spcAft>
                <a:spcPts val="0"/>
              </a:spcAft>
              <a:buSzPts val="1100"/>
              <a:buNone/>
            </a:pPr>
            <a:endParaRPr sz="1800" b="1">
              <a:latin typeface="Corbel"/>
              <a:ea typeface="Corbel"/>
              <a:cs typeface="Corbel"/>
              <a:sym typeface="Corbel"/>
            </a:endParaRPr>
          </a:p>
          <a:p>
            <a:pPr marL="171450" lvl="0" indent="31750" algn="l" rtl="0">
              <a:lnSpc>
                <a:spcPct val="90000"/>
              </a:lnSpc>
              <a:spcBef>
                <a:spcPts val="0"/>
              </a:spcBef>
              <a:spcAft>
                <a:spcPts val="0"/>
              </a:spcAft>
              <a:buSzPts val="3200"/>
              <a:buNone/>
            </a:pPr>
            <a:endParaRPr sz="3000">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99f6f9d6fc_0_76"/>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JD Grants: Documentation for Food Purchases</a:t>
            </a:r>
            <a:endParaRPr sz="3600" b="1"/>
          </a:p>
        </p:txBody>
      </p:sp>
      <p:pic>
        <p:nvPicPr>
          <p:cNvPr id="168" name="Google Shape;168;g99f6f9d6fc_0_76"/>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69" name="Google Shape;169;g99f6f9d6fc_0_76"/>
          <p:cNvSpPr txBox="1">
            <a:spLocks noGrp="1"/>
          </p:cNvSpPr>
          <p:nvPr>
            <p:ph type="body" idx="1"/>
          </p:nvPr>
        </p:nvSpPr>
        <p:spPr>
          <a:xfrm>
            <a:off x="857250" y="1210875"/>
            <a:ext cx="7905900" cy="4932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320"/>
              <a:buNone/>
            </a:pPr>
            <a:endParaRPr sz="2100" b="1">
              <a:solidFill>
                <a:srgbClr val="FF0000"/>
              </a:solidFill>
              <a:latin typeface="Calibri"/>
              <a:ea typeface="Calibri"/>
              <a:cs typeface="Calibri"/>
              <a:sym typeface="Calibri"/>
            </a:endParaRPr>
          </a:p>
          <a:p>
            <a:pPr marL="0" lvl="0" indent="0" algn="ctr" rtl="0">
              <a:lnSpc>
                <a:spcPct val="115000"/>
              </a:lnSpc>
              <a:spcBef>
                <a:spcPts val="0"/>
              </a:spcBef>
              <a:spcAft>
                <a:spcPts val="0"/>
              </a:spcAft>
              <a:buSzPts val="1320"/>
              <a:buNone/>
            </a:pPr>
            <a:r>
              <a:rPr lang="en-US" sz="2300" b="1">
                <a:solidFill>
                  <a:srgbClr val="FF0000"/>
                </a:solidFill>
                <a:latin typeface="Calibri"/>
                <a:ea typeface="Calibri"/>
                <a:cs typeface="Calibri"/>
                <a:sym typeface="Calibri"/>
              </a:rPr>
              <a:t>Documentation </a:t>
            </a:r>
            <a:r>
              <a:rPr lang="en-US" sz="2300" b="1" u="sng">
                <a:solidFill>
                  <a:srgbClr val="FF0000"/>
                </a:solidFill>
                <a:latin typeface="Calibri"/>
                <a:ea typeface="Calibri"/>
                <a:cs typeface="Calibri"/>
                <a:sym typeface="Calibri"/>
              </a:rPr>
              <a:t>Must-Haves</a:t>
            </a:r>
            <a:endParaRPr sz="2300" b="1" u="sng">
              <a:solidFill>
                <a:srgbClr val="FF0000"/>
              </a:solidFill>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Event documentation </a:t>
            </a:r>
            <a:r>
              <a:rPr lang="en-US" sz="2000">
                <a:latin typeface="Calibri"/>
                <a:ea typeface="Calibri"/>
                <a:cs typeface="Calibri"/>
                <a:sym typeface="Calibri"/>
              </a:rPr>
              <a:t>(event schedule, website, flyer, program, email announcement, agenda, etc. that includes who, what, when, and where)</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Attendance list </a:t>
            </a:r>
            <a:r>
              <a:rPr lang="en-US" sz="2000">
                <a:latin typeface="Calibri"/>
                <a:ea typeface="Calibri"/>
                <a:cs typeface="Calibri"/>
                <a:sym typeface="Calibri"/>
              </a:rPr>
              <a:t>(participant names + affiliation to UW/Law School)</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Law School Business Office - Events - Meal Payment Form </a:t>
            </a:r>
            <a:r>
              <a:rPr lang="en-US" sz="2000">
                <a:latin typeface="Calibri"/>
                <a:ea typeface="Calibri"/>
                <a:cs typeface="Calibri"/>
                <a:sym typeface="Calibri"/>
              </a:rPr>
              <a:t>(available on the JD Grants “Forms” webpage) </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Itemized receipts </a:t>
            </a:r>
            <a:r>
              <a:rPr lang="en-US" sz="2000">
                <a:latin typeface="Calibri"/>
                <a:ea typeface="Calibri"/>
                <a:cs typeface="Calibri"/>
                <a:sym typeface="Calibri"/>
              </a:rPr>
              <a:t>(if someone needs to be reimbursed)</a:t>
            </a:r>
            <a:endParaRPr sz="2000">
              <a:latin typeface="Calibri"/>
              <a:ea typeface="Calibri"/>
              <a:cs typeface="Calibri"/>
              <a:sym typeface="Calibri"/>
            </a:endParaRPr>
          </a:p>
          <a:p>
            <a:pPr marL="0" lvl="0" indent="0" algn="l" rtl="0">
              <a:lnSpc>
                <a:spcPct val="115000"/>
              </a:lnSpc>
              <a:spcBef>
                <a:spcPts val="0"/>
              </a:spcBef>
              <a:spcAft>
                <a:spcPts val="0"/>
              </a:spcAft>
              <a:buSzPts val="1320"/>
              <a:buNone/>
            </a:pPr>
            <a:endParaRPr sz="2000" b="1" i="1">
              <a:latin typeface="Calibri"/>
              <a:ea typeface="Calibri"/>
              <a:cs typeface="Calibri"/>
              <a:sym typeface="Calibri"/>
            </a:endParaRPr>
          </a:p>
          <a:p>
            <a:pPr marL="0" lvl="0" indent="0" algn="l" rtl="0">
              <a:lnSpc>
                <a:spcPct val="115000"/>
              </a:lnSpc>
              <a:spcBef>
                <a:spcPts val="0"/>
              </a:spcBef>
              <a:spcAft>
                <a:spcPts val="0"/>
              </a:spcAft>
              <a:buSzPts val="1320"/>
              <a:buNone/>
            </a:pPr>
            <a:r>
              <a:rPr lang="en-US" sz="2000" b="1" i="1">
                <a:latin typeface="Calibri"/>
                <a:ea typeface="Calibri"/>
                <a:cs typeface="Calibri"/>
                <a:sym typeface="Calibri"/>
              </a:rPr>
              <a:t>All documentation should be submitted electronically </a:t>
            </a:r>
            <a:r>
              <a:rPr lang="en-US" sz="2000" i="1">
                <a:latin typeface="Calibri"/>
                <a:ea typeface="Calibri"/>
                <a:cs typeface="Calibri"/>
                <a:sym typeface="Calibri"/>
              </a:rPr>
              <a:t>to </a:t>
            </a:r>
            <a:r>
              <a:rPr lang="en-US" sz="2000" i="1" u="sng">
                <a:latin typeface="Calibri"/>
                <a:ea typeface="Calibri"/>
                <a:cs typeface="Calibri"/>
                <a:sym typeface="Calibri"/>
              </a:rPr>
              <a:t>Adam Bushcott</a:t>
            </a:r>
            <a:r>
              <a:rPr lang="en-US" sz="2000" i="1">
                <a:latin typeface="Calibri"/>
                <a:ea typeface="Calibri"/>
                <a:cs typeface="Calibri"/>
                <a:sym typeface="Calibri"/>
              </a:rPr>
              <a:t> </a:t>
            </a:r>
            <a:r>
              <a:rPr lang="en-US" sz="2000" b="1" i="1">
                <a:latin typeface="Calibri"/>
                <a:ea typeface="Calibri"/>
                <a:cs typeface="Calibri"/>
                <a:sym typeface="Calibri"/>
              </a:rPr>
              <a:t>and</a:t>
            </a:r>
            <a:r>
              <a:rPr lang="en-US" sz="2000" i="1">
                <a:latin typeface="Calibri"/>
                <a:ea typeface="Calibri"/>
                <a:cs typeface="Calibri"/>
                <a:sym typeface="Calibri"/>
              </a:rPr>
              <a:t> </a:t>
            </a:r>
            <a:r>
              <a:rPr lang="en-US" sz="2000" i="1" u="sng">
                <a:latin typeface="Calibri"/>
                <a:ea typeface="Calibri"/>
                <a:cs typeface="Calibri"/>
                <a:sym typeface="Calibri"/>
              </a:rPr>
              <a:t>Jennifer Gardner-Brokmeier</a:t>
            </a:r>
            <a:r>
              <a:rPr lang="en-US" sz="2000" i="1">
                <a:latin typeface="Calibri"/>
                <a:ea typeface="Calibri"/>
                <a:cs typeface="Calibri"/>
                <a:sym typeface="Calibri"/>
              </a:rPr>
              <a:t>. </a:t>
            </a:r>
            <a:r>
              <a:rPr lang="en-US" sz="2000">
                <a:latin typeface="Calibri"/>
                <a:ea typeface="Calibri"/>
                <a:cs typeface="Calibri"/>
                <a:sym typeface="Calibri"/>
              </a:rPr>
              <a:t> Please make sure original receipts are clearly scanned</a:t>
            </a:r>
            <a:r>
              <a:rPr lang="en-US" sz="2000" i="1">
                <a:latin typeface="Calibri"/>
                <a:ea typeface="Calibri"/>
                <a:cs typeface="Calibri"/>
                <a:sym typeface="Calibri"/>
              </a:rPr>
              <a:t>.</a:t>
            </a:r>
            <a:endParaRPr sz="2000">
              <a:latin typeface="Calibri"/>
              <a:ea typeface="Calibri"/>
              <a:cs typeface="Calibri"/>
              <a:sym typeface="Calibri"/>
            </a:endParaRPr>
          </a:p>
          <a:p>
            <a:pPr marL="0" lvl="0" indent="0" algn="l" rtl="0">
              <a:lnSpc>
                <a:spcPct val="115000"/>
              </a:lnSpc>
              <a:spcBef>
                <a:spcPts val="0"/>
              </a:spcBef>
              <a:spcAft>
                <a:spcPts val="0"/>
              </a:spcAft>
              <a:buSzPts val="1320"/>
              <a:buNone/>
            </a:pPr>
            <a:endParaRPr sz="2400" b="1">
              <a:latin typeface="Calibri"/>
              <a:ea typeface="Calibri"/>
              <a:cs typeface="Calibri"/>
              <a:sym typeface="Calibri"/>
            </a:endParaRPr>
          </a:p>
          <a:p>
            <a:pPr marL="0" lvl="0" indent="0" algn="l" rtl="0">
              <a:lnSpc>
                <a:spcPct val="90000"/>
              </a:lnSpc>
              <a:spcBef>
                <a:spcPts val="0"/>
              </a:spcBef>
              <a:spcAft>
                <a:spcPts val="0"/>
              </a:spcAft>
              <a:buSzPts val="3200"/>
              <a:buNone/>
            </a:pPr>
            <a:endParaRPr sz="2000" b="1">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99f6f9d6fc_0_84"/>
          <p:cNvSpPr txBox="1">
            <a:spLocks noGrp="1"/>
          </p:cNvSpPr>
          <p:nvPr>
            <p:ph type="title"/>
          </p:nvPr>
        </p:nvSpPr>
        <p:spPr>
          <a:xfrm>
            <a:off x="857250" y="421050"/>
            <a:ext cx="7779600" cy="54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600" b="1"/>
              <a:t>JD Grants: Reimbursement for Local Events</a:t>
            </a:r>
            <a:endParaRPr sz="4800" b="1"/>
          </a:p>
        </p:txBody>
      </p:sp>
      <p:pic>
        <p:nvPicPr>
          <p:cNvPr id="176" name="Google Shape;176;g99f6f9d6fc_0_84"/>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77" name="Google Shape;177;g99f6f9d6fc_0_84"/>
          <p:cNvSpPr txBox="1">
            <a:spLocks noGrp="1"/>
          </p:cNvSpPr>
          <p:nvPr>
            <p:ph type="body" idx="1"/>
          </p:nvPr>
        </p:nvSpPr>
        <p:spPr>
          <a:xfrm>
            <a:off x="857250" y="1018225"/>
            <a:ext cx="7905900" cy="5004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320"/>
              <a:buFont typeface="Arial"/>
              <a:buNone/>
            </a:pPr>
            <a:r>
              <a:rPr lang="en-US" sz="2300" b="1">
                <a:solidFill>
                  <a:schemeClr val="dk2"/>
                </a:solidFill>
                <a:latin typeface="Calibri"/>
                <a:ea typeface="Calibri"/>
                <a:cs typeface="Calibri"/>
                <a:sym typeface="Calibri"/>
              </a:rPr>
              <a:t>Essential Rules for Food-Related Purchases</a:t>
            </a:r>
            <a:endParaRPr sz="2300" b="1">
              <a:solidFill>
                <a:schemeClr val="dk2"/>
              </a:solidFill>
              <a:latin typeface="Calibri"/>
              <a:ea typeface="Calibri"/>
              <a:cs typeface="Calibri"/>
              <a:sym typeface="Calibri"/>
            </a:endParaRPr>
          </a:p>
          <a:p>
            <a:pPr marL="457200" lvl="0" indent="-361950" algn="l" rtl="0">
              <a:lnSpc>
                <a:spcPct val="115000"/>
              </a:lnSpc>
              <a:spcBef>
                <a:spcPts val="0"/>
              </a:spcBef>
              <a:spcAft>
                <a:spcPts val="0"/>
              </a:spcAft>
              <a:buSzPts val="2100"/>
              <a:buChar char="•"/>
            </a:pPr>
            <a:r>
              <a:rPr lang="en-US" sz="2000" b="1">
                <a:latin typeface="Calibri"/>
                <a:ea typeface="Calibri"/>
                <a:cs typeface="Calibri"/>
                <a:sym typeface="Calibri"/>
              </a:rPr>
              <a:t>Only individuals can be reimbursed</a:t>
            </a:r>
            <a:r>
              <a:rPr lang="en-US" sz="2000">
                <a:latin typeface="Calibri"/>
                <a:ea typeface="Calibri"/>
                <a:cs typeface="Calibri"/>
                <a:sym typeface="Calibri"/>
              </a:rPr>
              <a:t> (</a:t>
            </a:r>
            <a:r>
              <a:rPr lang="en-US" sz="2000" u="sng">
                <a:latin typeface="Calibri"/>
                <a:ea typeface="Calibri"/>
                <a:cs typeface="Calibri"/>
                <a:sym typeface="Calibri"/>
              </a:rPr>
              <a:t>not</a:t>
            </a:r>
            <a:r>
              <a:rPr lang="en-US" sz="2000">
                <a:latin typeface="Calibri"/>
                <a:ea typeface="Calibri"/>
                <a:cs typeface="Calibri"/>
                <a:sym typeface="Calibri"/>
              </a:rPr>
              <a:t> student organizations) </a:t>
            </a:r>
            <a:endParaRPr sz="2000" b="1">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Sales tax is </a:t>
            </a:r>
            <a:r>
              <a:rPr lang="en-US" sz="2000" b="1" u="sng">
                <a:latin typeface="Calibri"/>
                <a:ea typeface="Calibri"/>
                <a:cs typeface="Calibri"/>
                <a:sym typeface="Calibri"/>
              </a:rPr>
              <a:t>not</a:t>
            </a:r>
            <a:r>
              <a:rPr lang="en-US" sz="2000" b="1">
                <a:latin typeface="Calibri"/>
                <a:ea typeface="Calibri"/>
                <a:cs typeface="Calibri"/>
                <a:sym typeface="Calibri"/>
              </a:rPr>
              <a:t> reimbursable </a:t>
            </a:r>
            <a:r>
              <a:rPr lang="en-US" sz="2000">
                <a:latin typeface="Calibri"/>
                <a:ea typeface="Calibri"/>
                <a:cs typeface="Calibri"/>
                <a:sym typeface="Calibri"/>
              </a:rPr>
              <a:t>(ask Adam Bushcott for a UW tax exemption certificate to provide to the vendor)</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Request reimbursement soon after the event ends</a:t>
            </a:r>
            <a:r>
              <a:rPr lang="en-US" sz="2000">
                <a:latin typeface="Calibri"/>
                <a:ea typeface="Calibri"/>
                <a:cs typeface="Calibri"/>
                <a:sym typeface="Calibri"/>
              </a:rPr>
              <a:t> (within 2 weeks if possible)</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a:latin typeface="Calibri"/>
                <a:ea typeface="Calibri"/>
                <a:cs typeface="Calibri"/>
                <a:sym typeface="Calibri"/>
              </a:rPr>
              <a:t>Include reimbursement information in the email with the Meal Payment Form</a:t>
            </a:r>
            <a:r>
              <a:rPr lang="en-US" sz="2000">
                <a:latin typeface="Calibri"/>
                <a:ea typeface="Calibri"/>
                <a:cs typeface="Calibri"/>
                <a:sym typeface="Calibri"/>
              </a:rPr>
              <a:t> (names of people to be reimbursed, their contact information, amount due to each person, and itemized receipts)</a:t>
            </a:r>
            <a:endParaRPr sz="2000">
              <a:latin typeface="Calibri"/>
              <a:ea typeface="Calibri"/>
              <a:cs typeface="Calibri"/>
              <a:sym typeface="Calibri"/>
            </a:endParaRPr>
          </a:p>
          <a:p>
            <a:pPr marL="0" lvl="0" indent="0" algn="ctr" rtl="0">
              <a:lnSpc>
                <a:spcPct val="115000"/>
              </a:lnSpc>
              <a:spcBef>
                <a:spcPts val="0"/>
              </a:spcBef>
              <a:spcAft>
                <a:spcPts val="0"/>
              </a:spcAft>
              <a:buSzPts val="1320"/>
              <a:buNone/>
            </a:pPr>
            <a:endParaRPr sz="1500" b="1">
              <a:solidFill>
                <a:schemeClr val="dk2"/>
              </a:solidFill>
              <a:latin typeface="Calibri"/>
              <a:ea typeface="Calibri"/>
              <a:cs typeface="Calibri"/>
              <a:sym typeface="Calibri"/>
            </a:endParaRPr>
          </a:p>
          <a:p>
            <a:pPr marL="0" lvl="0" indent="0" algn="ctr" rtl="0">
              <a:lnSpc>
                <a:spcPct val="115000"/>
              </a:lnSpc>
              <a:spcBef>
                <a:spcPts val="0"/>
              </a:spcBef>
              <a:spcAft>
                <a:spcPts val="0"/>
              </a:spcAft>
              <a:buSzPts val="1320"/>
              <a:buNone/>
            </a:pPr>
            <a:r>
              <a:rPr lang="en-US" sz="2300" b="1">
                <a:solidFill>
                  <a:schemeClr val="dk2"/>
                </a:solidFill>
                <a:latin typeface="Calibri"/>
                <a:ea typeface="Calibri"/>
                <a:cs typeface="Calibri"/>
                <a:sym typeface="Calibri"/>
              </a:rPr>
              <a:t>Reimbursement for Non-Food Purchases</a:t>
            </a:r>
            <a:endParaRPr sz="2300" b="1">
              <a:solidFill>
                <a:schemeClr val="dk2"/>
              </a:solidFill>
              <a:latin typeface="Calibri"/>
              <a:ea typeface="Calibri"/>
              <a:cs typeface="Calibri"/>
              <a:sym typeface="Calibri"/>
            </a:endParaRPr>
          </a:p>
          <a:p>
            <a:pPr marL="457200" lvl="0" indent="-361950" algn="l" rtl="0">
              <a:lnSpc>
                <a:spcPct val="115000"/>
              </a:lnSpc>
              <a:spcBef>
                <a:spcPts val="0"/>
              </a:spcBef>
              <a:spcAft>
                <a:spcPts val="0"/>
              </a:spcAft>
              <a:buSzPts val="2100"/>
              <a:buChar char="•"/>
            </a:pPr>
            <a:r>
              <a:rPr lang="en-US" sz="2000">
                <a:latin typeface="Calibri"/>
                <a:ea typeface="Calibri"/>
                <a:cs typeface="Calibri"/>
                <a:sym typeface="Calibri"/>
              </a:rPr>
              <a:t>Contact Adam Bushcott and ask what documentation you need to provide in order to be reimbursed.  As with food purchases, only individuals can be reimbursed, and sales tax is not reimbursable.</a:t>
            </a:r>
            <a:endParaRPr sz="2000">
              <a:latin typeface="Calibri"/>
              <a:ea typeface="Calibri"/>
              <a:cs typeface="Calibri"/>
              <a:sym typeface="Calibri"/>
            </a:endParaRPr>
          </a:p>
          <a:p>
            <a:pPr marL="457200" lvl="0" indent="0" algn="l" rtl="0">
              <a:lnSpc>
                <a:spcPct val="115000"/>
              </a:lnSpc>
              <a:spcBef>
                <a:spcPts val="0"/>
              </a:spcBef>
              <a:spcAft>
                <a:spcPts val="0"/>
              </a:spcAft>
              <a:buSzPts val="1320"/>
              <a:buNone/>
            </a:pPr>
            <a:endParaRPr sz="20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51d9b2a8a8_0_23"/>
          <p:cNvSpPr txBox="1"/>
          <p:nvPr/>
        </p:nvSpPr>
        <p:spPr>
          <a:xfrm>
            <a:off x="1189425" y="792950"/>
            <a:ext cx="7254600" cy="683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3200"/>
              <a:buFont typeface="Arial"/>
              <a:buNone/>
            </a:pPr>
            <a:r>
              <a:rPr lang="en-US" sz="3600" b="1" i="0" u="none" strike="noStrike" cap="none">
                <a:solidFill>
                  <a:schemeClr val="dk1"/>
                </a:solidFill>
                <a:latin typeface="Corbel"/>
                <a:ea typeface="Corbel"/>
                <a:cs typeface="Corbel"/>
                <a:sym typeface="Corbel"/>
              </a:rPr>
              <a:t>JD Grants</a:t>
            </a:r>
            <a:r>
              <a:rPr lang="en-US" sz="3600" b="1">
                <a:solidFill>
                  <a:schemeClr val="dk1"/>
                </a:solidFill>
                <a:latin typeface="Corbel"/>
                <a:ea typeface="Corbel"/>
                <a:cs typeface="Corbel"/>
                <a:sym typeface="Corbel"/>
              </a:rPr>
              <a:t>: </a:t>
            </a:r>
            <a:r>
              <a:rPr lang="en-US" sz="3600" b="1" i="0" u="none" strike="noStrike" cap="none">
                <a:solidFill>
                  <a:schemeClr val="dk1"/>
                </a:solidFill>
                <a:latin typeface="Corbel"/>
                <a:ea typeface="Corbel"/>
                <a:cs typeface="Corbel"/>
                <a:sym typeface="Corbel"/>
              </a:rPr>
              <a:t>Post-Event Forms</a:t>
            </a:r>
            <a:endParaRPr sz="2100" b="0" i="0" u="none" strike="noStrike" cap="none">
              <a:solidFill>
                <a:srgbClr val="000000"/>
              </a:solidFill>
              <a:latin typeface="Trebuchet MS"/>
              <a:ea typeface="Trebuchet MS"/>
              <a:cs typeface="Trebuchet MS"/>
              <a:sym typeface="Trebuchet MS"/>
            </a:endParaRPr>
          </a:p>
        </p:txBody>
      </p:sp>
      <p:sp>
        <p:nvSpPr>
          <p:cNvPr id="184" name="Google Shape;184;g151d9b2a8a8_0_23"/>
          <p:cNvSpPr txBox="1"/>
          <p:nvPr/>
        </p:nvSpPr>
        <p:spPr>
          <a:xfrm>
            <a:off x="1007275" y="1607350"/>
            <a:ext cx="6890100" cy="4700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100"/>
              <a:buFont typeface="Arial"/>
              <a:buNone/>
            </a:pPr>
            <a:r>
              <a:rPr lang="en-US" sz="2300" b="1" i="0" u="none" strike="noStrike" cap="none">
                <a:solidFill>
                  <a:schemeClr val="dk2"/>
                </a:solidFill>
                <a:latin typeface="Calibri"/>
                <a:ea typeface="Calibri"/>
                <a:cs typeface="Calibri"/>
                <a:sym typeface="Calibri"/>
              </a:rPr>
              <a:t>Actual Expenses Report Forms </a:t>
            </a:r>
            <a:endParaRPr sz="2300" b="1"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Fill out the appropriate</a:t>
            </a:r>
            <a:r>
              <a:rPr lang="en-US" sz="2000" b="0" i="0" u="none" strike="noStrike" cap="none">
                <a:solidFill>
                  <a:schemeClr val="hlink"/>
                </a:solidFill>
                <a:uFill>
                  <a:noFill/>
                </a:uFill>
                <a:latin typeface="Calibri"/>
                <a:ea typeface="Calibri"/>
                <a:cs typeface="Calibri"/>
                <a:sym typeface="Calibri"/>
                <a:hlinkClick r:id="rId3"/>
              </a:rPr>
              <a:t> </a:t>
            </a:r>
            <a:r>
              <a:rPr lang="en-US" sz="2000" b="0" i="0" u="sng" strike="noStrike" cap="none">
                <a:solidFill>
                  <a:schemeClr val="hlink"/>
                </a:solidFill>
                <a:latin typeface="Calibri"/>
                <a:ea typeface="Calibri"/>
                <a:cs typeface="Calibri"/>
                <a:sym typeface="Calibri"/>
                <a:hlinkClick r:id="rId3"/>
              </a:rPr>
              <a:t>Actual Expenses Report form</a:t>
            </a:r>
            <a:r>
              <a:rPr lang="en-US" sz="2000" b="0" i="0" u="none" strike="noStrike" cap="none">
                <a:solidFill>
                  <a:schemeClr val="dk1"/>
                </a:solidFill>
                <a:latin typeface="Calibri"/>
                <a:ea typeface="Calibri"/>
                <a:cs typeface="Calibri"/>
                <a:sym typeface="Calibri"/>
              </a:rPr>
              <a:t>.  (Forms vary depending on the type of event.)</a:t>
            </a:r>
            <a:endParaRPr sz="2000" b="0" i="0" u="none" strike="noStrike" cap="none">
              <a:solidFill>
                <a:schemeClr val="dk1"/>
              </a:solidFill>
              <a:latin typeface="Calibri"/>
              <a:ea typeface="Calibri"/>
              <a:cs typeface="Calibri"/>
              <a:sym typeface="Calibri"/>
            </a:endParaRPr>
          </a:p>
          <a:p>
            <a:pPr marL="457200" marR="0" lvl="0" indent="-361950" algn="l" rtl="0">
              <a:lnSpc>
                <a:spcPct val="115000"/>
              </a:lnSpc>
              <a:spcBef>
                <a:spcPts val="0"/>
              </a:spcBef>
              <a:spcAft>
                <a:spcPts val="0"/>
              </a:spcAft>
              <a:buClr>
                <a:schemeClr val="dk1"/>
              </a:buClr>
              <a:buSzPts val="2100"/>
              <a:buFont typeface="Corbel"/>
              <a:buChar char="•"/>
            </a:pPr>
            <a:r>
              <a:rPr lang="en-US" sz="2000" b="0" i="0" u="none" strike="noStrike" cap="none">
                <a:solidFill>
                  <a:schemeClr val="dk1"/>
                </a:solidFill>
                <a:latin typeface="Calibri"/>
                <a:ea typeface="Calibri"/>
                <a:cs typeface="Calibri"/>
                <a:sym typeface="Calibri"/>
              </a:rPr>
              <a:t>The form is due to </a:t>
            </a:r>
            <a:r>
              <a:rPr lang="en-US" sz="2000" u="sng">
                <a:solidFill>
                  <a:schemeClr val="hlink"/>
                </a:solidFill>
                <a:latin typeface="Calibri"/>
                <a:ea typeface="Calibri"/>
                <a:cs typeface="Calibri"/>
                <a:sym typeface="Calibri"/>
                <a:hlinkClick r:id="rId4"/>
              </a:rPr>
              <a:t>jdgrants@law.wisc.edu</a:t>
            </a:r>
            <a:r>
              <a:rPr lang="en-US" sz="2000">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after the event.  See the various deadlines on the JD Grants webpage with the forms.</a:t>
            </a:r>
            <a:endParaRPr sz="2000" b="0" i="0" u="none" strike="noStrike" cap="none">
              <a:solidFill>
                <a:schemeClr val="dk1"/>
              </a:solidFill>
              <a:latin typeface="Calibri"/>
              <a:ea typeface="Calibri"/>
              <a:cs typeface="Calibri"/>
              <a:sym typeface="Calibri"/>
            </a:endParaRPr>
          </a:p>
          <a:p>
            <a:pPr marL="457200" marR="0" lvl="0" indent="-361950" algn="l" rtl="0">
              <a:lnSpc>
                <a:spcPct val="115000"/>
              </a:lnSpc>
              <a:spcBef>
                <a:spcPts val="0"/>
              </a:spcBef>
              <a:spcAft>
                <a:spcPts val="0"/>
              </a:spcAft>
              <a:buClr>
                <a:schemeClr val="dk1"/>
              </a:buClr>
              <a:buSzPts val="2100"/>
              <a:buFont typeface="Corbel"/>
              <a:buChar char="•"/>
            </a:pPr>
            <a:r>
              <a:rPr lang="en-US" sz="2000" b="0" i="0" u="none" strike="noStrike" cap="none">
                <a:solidFill>
                  <a:schemeClr val="dk1"/>
                </a:solidFill>
                <a:latin typeface="Calibri"/>
                <a:ea typeface="Calibri"/>
                <a:cs typeface="Calibri"/>
                <a:sym typeface="Calibri"/>
              </a:rPr>
              <a:t>This report is required even if the Law School prepaid all expenses and no reimbursement is requested. </a:t>
            </a:r>
            <a:endParaRPr sz="20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100"/>
              <a:buFont typeface="Arial"/>
              <a:buNone/>
            </a:pPr>
            <a:r>
              <a:rPr lang="en-US" sz="2300" b="1" i="0" u="none" strike="noStrike" cap="none">
                <a:solidFill>
                  <a:schemeClr val="dk2"/>
                </a:solidFill>
                <a:latin typeface="Calibri"/>
                <a:ea typeface="Calibri"/>
                <a:cs typeface="Calibri"/>
                <a:sym typeface="Calibri"/>
              </a:rPr>
              <a:t>Attendance Report for Student Travel Awards</a:t>
            </a:r>
            <a:endParaRPr sz="2300" b="1" i="0" u="none" strike="noStrike" cap="none">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200"/>
              <a:buFont typeface="Arial"/>
              <a:buNone/>
            </a:pPr>
            <a:endParaRPr sz="1100" b="1" i="0" u="none" strike="noStrike" cap="none">
              <a:solidFill>
                <a:schemeClr val="dk2"/>
              </a:solidFill>
              <a:latin typeface="Corbel"/>
              <a:ea typeface="Corbel"/>
              <a:cs typeface="Corbel"/>
              <a:sym typeface="Corbel"/>
            </a:endParaRPr>
          </a:p>
          <a:p>
            <a:pPr marL="457200" marR="0" lvl="0" indent="-355600" algn="l" rtl="0">
              <a:lnSpc>
                <a:spcPct val="90000"/>
              </a:lnSpc>
              <a:spcBef>
                <a:spcPts val="0"/>
              </a:spcBef>
              <a:spcAft>
                <a:spcPts val="0"/>
              </a:spcAft>
              <a:buClr>
                <a:schemeClr val="dk1"/>
              </a:buClr>
              <a:buSzPts val="2000"/>
              <a:buFont typeface="Corbel"/>
              <a:buChar char="•"/>
            </a:pPr>
            <a:r>
              <a:rPr lang="en-US" sz="2000" b="0" i="0" u="none" strike="noStrike" cap="none">
                <a:solidFill>
                  <a:schemeClr val="dk1"/>
                </a:solidFill>
                <a:latin typeface="Corbel"/>
                <a:ea typeface="Corbel"/>
                <a:cs typeface="Corbel"/>
                <a:sym typeface="Corbel"/>
              </a:rPr>
              <a:t>Confirm that students used the Travel Awards.</a:t>
            </a:r>
            <a:endParaRPr sz="2000" b="0" i="0" u="none" strike="noStrike" cap="none">
              <a:solidFill>
                <a:schemeClr val="dk1"/>
              </a:solidFill>
              <a:latin typeface="Corbel"/>
              <a:ea typeface="Corbel"/>
              <a:cs typeface="Corbel"/>
              <a:sym typeface="Corbel"/>
            </a:endParaRPr>
          </a:p>
          <a:p>
            <a:pPr marL="457200" marR="0" lvl="0" indent="-355600" algn="l" rtl="0">
              <a:lnSpc>
                <a:spcPct val="90000"/>
              </a:lnSpc>
              <a:spcBef>
                <a:spcPts val="0"/>
              </a:spcBef>
              <a:spcAft>
                <a:spcPts val="0"/>
              </a:spcAft>
              <a:buClr>
                <a:schemeClr val="dk1"/>
              </a:buClr>
              <a:buSzPts val="2000"/>
              <a:buFont typeface="Corbel"/>
              <a:buChar char="•"/>
            </a:pPr>
            <a:r>
              <a:rPr lang="en-US" sz="2000" b="0" i="0" u="none" strike="noStrike" cap="none">
                <a:solidFill>
                  <a:schemeClr val="dk1"/>
                </a:solidFill>
                <a:latin typeface="Corbel"/>
                <a:ea typeface="Corbel"/>
                <a:cs typeface="Corbel"/>
                <a:sym typeface="Corbel"/>
              </a:rPr>
              <a:t>Due to </a:t>
            </a:r>
            <a:r>
              <a:rPr lang="en-US" sz="2000" u="sng">
                <a:solidFill>
                  <a:schemeClr val="hlink"/>
                </a:solidFill>
                <a:latin typeface="Corbel"/>
                <a:ea typeface="Corbel"/>
                <a:cs typeface="Corbel"/>
                <a:sym typeface="Corbel"/>
                <a:hlinkClick r:id="rId4"/>
              </a:rPr>
              <a:t>jdgrants@law.wisc.edu</a:t>
            </a:r>
            <a:r>
              <a:rPr lang="en-US" sz="2000">
                <a:solidFill>
                  <a:schemeClr val="dk1"/>
                </a:solidFill>
                <a:latin typeface="Corbel"/>
                <a:ea typeface="Corbel"/>
                <a:cs typeface="Corbel"/>
                <a:sym typeface="Corbel"/>
              </a:rPr>
              <a:t> </a:t>
            </a:r>
            <a:r>
              <a:rPr lang="en-US" sz="2000" b="0" i="0" u="none" strike="noStrike" cap="none">
                <a:solidFill>
                  <a:schemeClr val="dk1"/>
                </a:solidFill>
                <a:latin typeface="Corbel"/>
                <a:ea typeface="Corbel"/>
                <a:cs typeface="Corbel"/>
                <a:sym typeface="Corbel"/>
              </a:rPr>
              <a:t>one week after the trip.</a:t>
            </a:r>
            <a:endParaRPr sz="2000" b="0" i="0" u="none" strike="noStrike" cap="none">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997f0c3e2f_0_7"/>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JD Grants: Travel Awards and Financial Aid</a:t>
            </a:r>
            <a:br>
              <a:rPr lang="en-US" sz="3600" b="1"/>
            </a:br>
            <a:endParaRPr sz="3600" b="1"/>
          </a:p>
        </p:txBody>
      </p:sp>
      <p:pic>
        <p:nvPicPr>
          <p:cNvPr id="191" name="Google Shape;191;g997f0c3e2f_0_7"/>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92" name="Google Shape;192;g997f0c3e2f_0_7"/>
          <p:cNvSpPr txBox="1">
            <a:spLocks noGrp="1"/>
          </p:cNvSpPr>
          <p:nvPr>
            <p:ph type="body" idx="1"/>
          </p:nvPr>
        </p:nvSpPr>
        <p:spPr>
          <a:xfrm>
            <a:off x="941125" y="1371600"/>
            <a:ext cx="7893900" cy="435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endParaRPr sz="1200" b="1">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2400">
                <a:latin typeface="Corbel"/>
                <a:ea typeface="Corbel"/>
                <a:cs typeface="Corbel"/>
                <a:sym typeface="Corbel"/>
              </a:rPr>
              <a:t>Students who are receiving aid at or near their Cost of Attendance:</a:t>
            </a:r>
            <a:endParaRPr sz="2400">
              <a:latin typeface="Corbel"/>
              <a:ea typeface="Corbel"/>
              <a:cs typeface="Corbel"/>
              <a:sym typeface="Corbel"/>
            </a:endParaRPr>
          </a:p>
          <a:p>
            <a:pPr marL="457200" lvl="0" indent="-381000" algn="l" rtl="0">
              <a:lnSpc>
                <a:spcPct val="115000"/>
              </a:lnSpc>
              <a:spcBef>
                <a:spcPts val="0"/>
              </a:spcBef>
              <a:spcAft>
                <a:spcPts val="0"/>
              </a:spcAft>
              <a:buSzPts val="2400"/>
              <a:buFont typeface="Corbel"/>
              <a:buAutoNum type="arabicPeriod"/>
            </a:pPr>
            <a:r>
              <a:rPr lang="en-US" sz="2400">
                <a:latin typeface="Corbel"/>
                <a:ea typeface="Corbel"/>
                <a:cs typeface="Corbel"/>
                <a:sym typeface="Corbel"/>
              </a:rPr>
              <a:t>May see their semester loan disbursement reduced</a:t>
            </a:r>
            <a:endParaRPr sz="2400">
              <a:latin typeface="Corbel"/>
              <a:ea typeface="Corbel"/>
              <a:cs typeface="Corbel"/>
              <a:sym typeface="Corbel"/>
            </a:endParaRPr>
          </a:p>
          <a:p>
            <a:pPr marL="457200" lvl="0" indent="-381000" algn="l" rtl="0">
              <a:lnSpc>
                <a:spcPct val="115000"/>
              </a:lnSpc>
              <a:spcBef>
                <a:spcPts val="0"/>
              </a:spcBef>
              <a:spcAft>
                <a:spcPts val="0"/>
              </a:spcAft>
              <a:buSzPts val="2400"/>
              <a:buFont typeface="Corbel"/>
              <a:buAutoNum type="arabicPeriod"/>
            </a:pPr>
            <a:r>
              <a:rPr lang="en-US" sz="2400">
                <a:latin typeface="Corbel"/>
                <a:ea typeface="Corbel"/>
                <a:cs typeface="Corbel"/>
                <a:sym typeface="Corbel"/>
              </a:rPr>
              <a:t>May owe a balance on their tuition account following receipt of the travel award</a:t>
            </a:r>
            <a:endParaRPr sz="2400">
              <a:latin typeface="Corbel"/>
              <a:ea typeface="Corbel"/>
              <a:cs typeface="Corbel"/>
              <a:sym typeface="Corbel"/>
            </a:endParaRPr>
          </a:p>
          <a:p>
            <a:pPr marL="457200" lvl="0" indent="0" algn="l" rtl="0">
              <a:lnSpc>
                <a:spcPct val="115000"/>
              </a:lnSpc>
              <a:spcBef>
                <a:spcPts val="0"/>
              </a:spcBef>
              <a:spcAft>
                <a:spcPts val="0"/>
              </a:spcAft>
              <a:buSzPts val="1320"/>
              <a:buNone/>
            </a:pPr>
            <a:endParaRPr sz="2400">
              <a:latin typeface="Corbel"/>
              <a:ea typeface="Corbel"/>
              <a:cs typeface="Corbel"/>
              <a:sym typeface="Corbel"/>
            </a:endParaRPr>
          </a:p>
          <a:p>
            <a:pPr marL="0" lvl="0" indent="0" algn="l" rtl="0">
              <a:lnSpc>
                <a:spcPct val="115000"/>
              </a:lnSpc>
              <a:spcBef>
                <a:spcPts val="0"/>
              </a:spcBef>
              <a:spcAft>
                <a:spcPts val="0"/>
              </a:spcAft>
              <a:buSzPts val="1320"/>
              <a:buNone/>
            </a:pPr>
            <a:r>
              <a:rPr lang="en-US" sz="2400">
                <a:latin typeface="Corbel"/>
                <a:ea typeface="Corbel"/>
                <a:cs typeface="Corbel"/>
                <a:sym typeface="Corbel"/>
              </a:rPr>
              <a:t>Contact Lori Hickman (</a:t>
            </a:r>
            <a:r>
              <a:rPr lang="en-US" sz="2400" u="sng">
                <a:solidFill>
                  <a:schemeClr val="hlink"/>
                </a:solidFill>
                <a:latin typeface="Corbel"/>
                <a:ea typeface="Corbel"/>
                <a:cs typeface="Corbel"/>
                <a:sym typeface="Corbel"/>
                <a:hlinkClick r:id="rId4"/>
              </a:rPr>
              <a:t>lori.hickman@wisc.edu</a:t>
            </a:r>
            <a:r>
              <a:rPr lang="en-US" sz="2400">
                <a:latin typeface="Corbel"/>
                <a:ea typeface="Corbel"/>
                <a:cs typeface="Corbel"/>
                <a:sym typeface="Corbel"/>
              </a:rPr>
              <a:t>) with questions about the impact on your individual financial aid.</a:t>
            </a:r>
            <a:endParaRPr sz="2400">
              <a:latin typeface="Corbel"/>
              <a:ea typeface="Corbel"/>
              <a:cs typeface="Corbel"/>
              <a:sym typeface="Corbel"/>
            </a:endParaRPr>
          </a:p>
          <a:p>
            <a:pPr marL="0" lvl="0" indent="0" algn="l" rtl="0">
              <a:lnSpc>
                <a:spcPct val="115000"/>
              </a:lnSpc>
              <a:spcBef>
                <a:spcPts val="0"/>
              </a:spcBef>
              <a:spcAft>
                <a:spcPts val="0"/>
              </a:spcAft>
              <a:buSzPts val="1320"/>
              <a:buNone/>
            </a:pPr>
            <a:endParaRPr sz="2400">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9a14715c5c_1_7"/>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Other Sources of Funding</a:t>
            </a:r>
            <a:br>
              <a:rPr lang="en-US" sz="3600" b="1"/>
            </a:br>
            <a:endParaRPr sz="3600" b="1"/>
          </a:p>
        </p:txBody>
      </p:sp>
      <p:pic>
        <p:nvPicPr>
          <p:cNvPr id="199" name="Google Shape;199;g9a14715c5c_1_7"/>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200" name="Google Shape;200;g9a14715c5c_1_7"/>
          <p:cNvSpPr txBox="1">
            <a:spLocks noGrp="1"/>
          </p:cNvSpPr>
          <p:nvPr>
            <p:ph type="body" idx="1"/>
          </p:nvPr>
        </p:nvSpPr>
        <p:spPr>
          <a:xfrm>
            <a:off x="857250" y="1326450"/>
            <a:ext cx="7521600" cy="42051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SzPts val="2100"/>
              <a:buChar char="•"/>
            </a:pPr>
            <a:r>
              <a:rPr lang="en-US" sz="2100">
                <a:latin typeface="Corbel"/>
                <a:ea typeface="Corbel"/>
                <a:cs typeface="Corbel"/>
                <a:sym typeface="Corbel"/>
              </a:rPr>
              <a:t>Student Bar Association (SBA)</a:t>
            </a:r>
            <a:endParaRPr sz="2100">
              <a:latin typeface="Corbel"/>
              <a:ea typeface="Corbel"/>
              <a:cs typeface="Corbel"/>
              <a:sym typeface="Corbel"/>
            </a:endParaRPr>
          </a:p>
          <a:p>
            <a:pPr marL="914400" lvl="1" indent="-361950" algn="l" rtl="0">
              <a:lnSpc>
                <a:spcPct val="115000"/>
              </a:lnSpc>
              <a:spcBef>
                <a:spcPts val="0"/>
              </a:spcBef>
              <a:spcAft>
                <a:spcPts val="0"/>
              </a:spcAft>
              <a:buSzPts val="2100"/>
              <a:buChar char="•"/>
            </a:pPr>
            <a:r>
              <a:rPr lang="en-US" sz="2100" u="sng">
                <a:solidFill>
                  <a:schemeClr val="hlink"/>
                </a:solidFill>
                <a:latin typeface="Corbel"/>
                <a:ea typeface="Corbel"/>
                <a:cs typeface="Corbel"/>
                <a:sym typeface="Corbel"/>
                <a:hlinkClick r:id="rId4"/>
              </a:rPr>
              <a:t>https://drive.google.com/file/d/13zY7zRb9Nop1fHunIhXtziGUTY7aD2-O/view?usp=sharing</a:t>
            </a:r>
            <a:r>
              <a:rPr lang="en-US" sz="2100">
                <a:latin typeface="Corbel"/>
                <a:ea typeface="Corbel"/>
                <a:cs typeface="Corbel"/>
                <a:sym typeface="Corbel"/>
              </a:rPr>
              <a:t> (last year)</a:t>
            </a:r>
            <a:endParaRPr sz="2100">
              <a:latin typeface="Corbel"/>
              <a:ea typeface="Corbel"/>
              <a:cs typeface="Corbel"/>
              <a:sym typeface="Corbel"/>
            </a:endParaRPr>
          </a:p>
          <a:p>
            <a:pPr marL="457200" lvl="0" indent="-361950" algn="l" rtl="0">
              <a:lnSpc>
                <a:spcPct val="115000"/>
              </a:lnSpc>
              <a:spcBef>
                <a:spcPts val="0"/>
              </a:spcBef>
              <a:spcAft>
                <a:spcPts val="0"/>
              </a:spcAft>
              <a:buSzPts val="2100"/>
              <a:buChar char="•"/>
            </a:pPr>
            <a:r>
              <a:rPr lang="en-US" sz="2100">
                <a:latin typeface="Corbel"/>
                <a:ea typeface="Corbel"/>
                <a:cs typeface="Corbel"/>
                <a:sym typeface="Corbel"/>
              </a:rPr>
              <a:t>Associated Students of Madison (ASM)</a:t>
            </a:r>
            <a:endParaRPr sz="2100">
              <a:latin typeface="Corbel"/>
              <a:ea typeface="Corbel"/>
              <a:cs typeface="Corbel"/>
              <a:sym typeface="Corbel"/>
            </a:endParaRPr>
          </a:p>
          <a:p>
            <a:pPr marL="914400" lvl="1" indent="-361950" algn="l" rtl="0">
              <a:lnSpc>
                <a:spcPct val="115000"/>
              </a:lnSpc>
              <a:spcBef>
                <a:spcPts val="0"/>
              </a:spcBef>
              <a:spcAft>
                <a:spcPts val="0"/>
              </a:spcAft>
              <a:buSzPts val="2100"/>
              <a:buChar char="•"/>
            </a:pPr>
            <a:r>
              <a:rPr lang="en-US" sz="2100" u="sng">
                <a:solidFill>
                  <a:schemeClr val="hlink"/>
                </a:solidFill>
                <a:latin typeface="Corbel"/>
                <a:ea typeface="Corbel"/>
                <a:cs typeface="Corbel"/>
                <a:sym typeface="Corbel"/>
                <a:hlinkClick r:id="rId5"/>
              </a:rPr>
              <a:t>https://asm.wisc.edu/grants/</a:t>
            </a:r>
            <a:endParaRPr sz="2100">
              <a:latin typeface="Corbel"/>
              <a:ea typeface="Corbel"/>
              <a:cs typeface="Corbel"/>
              <a:sym typeface="Corbel"/>
            </a:endParaRPr>
          </a:p>
          <a:p>
            <a:pPr marL="457200" lvl="0" indent="-361950" algn="l" rtl="0">
              <a:lnSpc>
                <a:spcPct val="115000"/>
              </a:lnSpc>
              <a:spcBef>
                <a:spcPts val="0"/>
              </a:spcBef>
              <a:spcAft>
                <a:spcPts val="0"/>
              </a:spcAft>
              <a:buSzPts val="2100"/>
              <a:buChar char="•"/>
            </a:pPr>
            <a:r>
              <a:rPr lang="en-US" sz="2100">
                <a:latin typeface="Corbel"/>
                <a:ea typeface="Corbel"/>
                <a:cs typeface="Corbel"/>
                <a:sym typeface="Corbel"/>
              </a:rPr>
              <a:t>State Bar of Wisconsin</a:t>
            </a:r>
            <a:endParaRPr sz="2100">
              <a:latin typeface="Corbel"/>
              <a:ea typeface="Corbel"/>
              <a:cs typeface="Corbel"/>
              <a:sym typeface="Corbel"/>
            </a:endParaRPr>
          </a:p>
          <a:p>
            <a:pPr marL="457200" lvl="0" indent="-361950" algn="l" rtl="0">
              <a:lnSpc>
                <a:spcPct val="115000"/>
              </a:lnSpc>
              <a:spcBef>
                <a:spcPts val="0"/>
              </a:spcBef>
              <a:spcAft>
                <a:spcPts val="0"/>
              </a:spcAft>
              <a:buSzPts val="2100"/>
              <a:buChar char="•"/>
            </a:pPr>
            <a:r>
              <a:rPr lang="en-US" sz="2100">
                <a:latin typeface="Corbel"/>
                <a:ea typeface="Corbel"/>
                <a:cs typeface="Corbel"/>
                <a:sym typeface="Corbel"/>
              </a:rPr>
              <a:t>Suggestions from CfLI: </a:t>
            </a:r>
            <a:r>
              <a:rPr lang="en-US" sz="2100" u="sng">
                <a:solidFill>
                  <a:schemeClr val="hlink"/>
                </a:solidFill>
                <a:latin typeface="Corbel"/>
                <a:ea typeface="Corbel"/>
                <a:cs typeface="Corbel"/>
                <a:sym typeface="Corbel"/>
                <a:hlinkClick r:id="rId6"/>
              </a:rPr>
              <a:t>https://guide.cfli.wisc.edu/finances/</a:t>
            </a:r>
            <a:endParaRPr sz="2100" b="1">
              <a:latin typeface="Corbel"/>
              <a:ea typeface="Corbel"/>
              <a:cs typeface="Corbel"/>
              <a:sym typeface="Corbel"/>
            </a:endParaRPr>
          </a:p>
          <a:p>
            <a:pPr marL="914400" lvl="1" indent="-361950" algn="l" rtl="0">
              <a:lnSpc>
                <a:spcPct val="115000"/>
              </a:lnSpc>
              <a:spcBef>
                <a:spcPts val="0"/>
              </a:spcBef>
              <a:spcAft>
                <a:spcPts val="0"/>
              </a:spcAft>
              <a:buSzPts val="2100"/>
              <a:buChar char="•"/>
            </a:pPr>
            <a:r>
              <a:rPr lang="en-US" sz="2100">
                <a:latin typeface="Corbel"/>
                <a:ea typeface="Corbel"/>
                <a:cs typeface="Corbel"/>
                <a:sym typeface="Corbel"/>
              </a:rPr>
              <a:t>Multicultural Student Center</a:t>
            </a:r>
            <a:endParaRPr sz="2100">
              <a:latin typeface="Corbel"/>
              <a:ea typeface="Corbel"/>
              <a:cs typeface="Corbel"/>
              <a:sym typeface="Corbel"/>
            </a:endParaRPr>
          </a:p>
          <a:p>
            <a:pPr marL="914400" lvl="1" indent="-361950" algn="l" rtl="0">
              <a:lnSpc>
                <a:spcPct val="115000"/>
              </a:lnSpc>
              <a:spcBef>
                <a:spcPts val="0"/>
              </a:spcBef>
              <a:spcAft>
                <a:spcPts val="0"/>
              </a:spcAft>
              <a:buSzPts val="2100"/>
              <a:buChar char="•"/>
            </a:pPr>
            <a:r>
              <a:rPr lang="en-US" sz="2100">
                <a:latin typeface="Corbel"/>
                <a:ea typeface="Corbel"/>
                <a:cs typeface="Corbel"/>
                <a:sym typeface="Corbel"/>
              </a:rPr>
              <a:t>Wisconsin Experience Grant</a:t>
            </a:r>
            <a:endParaRPr sz="2100">
              <a:latin typeface="Corbel"/>
              <a:ea typeface="Corbel"/>
              <a:cs typeface="Corbel"/>
              <a:sym typeface="Corbel"/>
            </a:endParaRPr>
          </a:p>
          <a:p>
            <a:pPr marL="914400" lvl="1" indent="-361950" algn="l" rtl="0">
              <a:lnSpc>
                <a:spcPct val="115000"/>
              </a:lnSpc>
              <a:spcBef>
                <a:spcPts val="0"/>
              </a:spcBef>
              <a:spcAft>
                <a:spcPts val="0"/>
              </a:spcAft>
              <a:buSzPts val="2100"/>
              <a:buChar char="•"/>
            </a:pPr>
            <a:r>
              <a:rPr lang="en-US" sz="2100">
                <a:latin typeface="Corbel"/>
                <a:ea typeface="Corbel"/>
                <a:cs typeface="Corbel"/>
                <a:sym typeface="Corbel"/>
              </a:rPr>
              <a:t>Other UW Madison departments or programs (e.g., the Innovation Grant from the Office of the Vice-Provost and Chief Diversity Officer)</a:t>
            </a:r>
            <a:endParaRPr sz="2100">
              <a:latin typeface="Corbel"/>
              <a:ea typeface="Corbel"/>
              <a:cs typeface="Corbel"/>
              <a:sym typeface="Corbel"/>
            </a:endParaRPr>
          </a:p>
          <a:p>
            <a:pPr marL="457200" lvl="0" indent="-361950" algn="l" rtl="0">
              <a:lnSpc>
                <a:spcPct val="115000"/>
              </a:lnSpc>
              <a:spcBef>
                <a:spcPts val="0"/>
              </a:spcBef>
              <a:spcAft>
                <a:spcPts val="0"/>
              </a:spcAft>
              <a:buSzPts val="2100"/>
              <a:buFont typeface="Corbel"/>
              <a:buChar char="•"/>
            </a:pPr>
            <a:r>
              <a:rPr lang="en-US" sz="2100">
                <a:latin typeface="Corbel"/>
                <a:ea typeface="Corbel"/>
                <a:cs typeface="Corbel"/>
                <a:sym typeface="Corbel"/>
              </a:rPr>
              <a:t>And consider co-sponsoring with relevant Law School Departments</a:t>
            </a:r>
            <a:endParaRPr sz="1800" b="1">
              <a:latin typeface="Corbel"/>
              <a:ea typeface="Corbel"/>
              <a:cs typeface="Corbel"/>
              <a:sym typeface="Corbel"/>
            </a:endParaRPr>
          </a:p>
          <a:p>
            <a:pPr marL="0" lvl="0" indent="0" algn="l" rtl="0">
              <a:lnSpc>
                <a:spcPct val="90000"/>
              </a:lnSpc>
              <a:spcBef>
                <a:spcPts val="0"/>
              </a:spcBef>
              <a:spcAft>
                <a:spcPts val="0"/>
              </a:spcAft>
              <a:buSzPts val="3200"/>
              <a:buNone/>
            </a:pPr>
            <a:endParaRPr sz="2000" b="1">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99f6f9d6fc_0_134"/>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People to Know</a:t>
            </a:r>
            <a:br>
              <a:rPr lang="en-US" sz="3600" b="1"/>
            </a:br>
            <a:endParaRPr sz="3600" b="1"/>
          </a:p>
        </p:txBody>
      </p:sp>
      <p:pic>
        <p:nvPicPr>
          <p:cNvPr id="207" name="Google Shape;207;g99f6f9d6fc_0_134"/>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208" name="Google Shape;208;g99f6f9d6fc_0_134"/>
          <p:cNvSpPr txBox="1">
            <a:spLocks noGrp="1"/>
          </p:cNvSpPr>
          <p:nvPr>
            <p:ph type="body" idx="1"/>
          </p:nvPr>
        </p:nvSpPr>
        <p:spPr>
          <a:xfrm>
            <a:off x="767175" y="1196525"/>
            <a:ext cx="8059500" cy="4947000"/>
          </a:xfrm>
          <a:prstGeom prst="rect">
            <a:avLst/>
          </a:prstGeom>
          <a:noFill/>
          <a:ln>
            <a:noFill/>
          </a:ln>
        </p:spPr>
        <p:txBody>
          <a:bodyPr spcFirstLastPara="1" wrap="square" lIns="91425" tIns="45700" rIns="91425" bIns="45700" anchor="t" anchorCtr="0">
            <a:noAutofit/>
          </a:bodyPr>
          <a:lstStyle/>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Student Org Policies: </a:t>
            </a:r>
            <a:r>
              <a:rPr lang="en-US" sz="1950">
                <a:latin typeface="Corbel"/>
                <a:ea typeface="Corbel"/>
                <a:cs typeface="Corbel"/>
                <a:sym typeface="Corbel"/>
              </a:rPr>
              <a:t>Lauren Devine, </a:t>
            </a:r>
            <a:r>
              <a:rPr lang="en-US" sz="1950" i="1">
                <a:latin typeface="Corbel"/>
                <a:ea typeface="Corbel"/>
                <a:cs typeface="Corbel"/>
                <a:sym typeface="Corbel"/>
              </a:rPr>
              <a:t>Assistant Dean for Student Affairs </a:t>
            </a:r>
            <a:endParaRPr sz="1950">
              <a:latin typeface="Corbel"/>
              <a:ea typeface="Corbel"/>
              <a:cs typeface="Corbel"/>
              <a:sym typeface="Corbel"/>
            </a:endParaRPr>
          </a:p>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Student Org Logistics: </a:t>
            </a:r>
            <a:r>
              <a:rPr lang="en-US" sz="1950">
                <a:latin typeface="Corbel"/>
                <a:ea typeface="Corbel"/>
                <a:cs typeface="Corbel"/>
                <a:sym typeface="Corbel"/>
              </a:rPr>
              <a:t>Kira Stewart, </a:t>
            </a:r>
            <a:r>
              <a:rPr lang="en-US" sz="1950" i="1">
                <a:latin typeface="Corbel"/>
                <a:ea typeface="Corbel"/>
                <a:cs typeface="Corbel"/>
                <a:sym typeface="Corbel"/>
              </a:rPr>
              <a:t>DEI &amp; Student Services Coordinator</a:t>
            </a:r>
            <a:endParaRPr sz="1950" i="1">
              <a:latin typeface="Corbel"/>
              <a:ea typeface="Corbel"/>
              <a:cs typeface="Corbel"/>
              <a:sym typeface="Corbel"/>
            </a:endParaRPr>
          </a:p>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Technology Questions</a:t>
            </a:r>
            <a:r>
              <a:rPr lang="en-US" sz="1950">
                <a:latin typeface="Corbel"/>
                <a:ea typeface="Corbel"/>
                <a:cs typeface="Corbel"/>
                <a:sym typeface="Corbel"/>
              </a:rPr>
              <a:t>: Help Desk (</a:t>
            </a:r>
            <a:r>
              <a:rPr lang="en-US" sz="1950" u="sng">
                <a:solidFill>
                  <a:schemeClr val="hlink"/>
                </a:solidFill>
                <a:latin typeface="Corbel"/>
                <a:ea typeface="Corbel"/>
                <a:cs typeface="Corbel"/>
                <a:sym typeface="Corbel"/>
                <a:hlinkClick r:id="rId4"/>
              </a:rPr>
              <a:t>help@law.wisc.edu</a:t>
            </a:r>
            <a:r>
              <a:rPr lang="en-US" sz="1950">
                <a:latin typeface="Corbel"/>
                <a:ea typeface="Corbel"/>
                <a:cs typeface="Corbel"/>
                <a:sym typeface="Corbel"/>
              </a:rPr>
              <a:t>)</a:t>
            </a:r>
            <a:endParaRPr sz="1950">
              <a:latin typeface="Corbel"/>
              <a:ea typeface="Corbel"/>
              <a:cs typeface="Corbel"/>
              <a:sym typeface="Corbel"/>
            </a:endParaRPr>
          </a:p>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UW Image Use &amp; Fundraising</a:t>
            </a:r>
            <a:r>
              <a:rPr lang="en-US" sz="1950">
                <a:latin typeface="Corbel"/>
                <a:ea typeface="Corbel"/>
                <a:cs typeface="Corbel"/>
                <a:sym typeface="Corbel"/>
              </a:rPr>
              <a:t>: Jini Jasti, </a:t>
            </a:r>
            <a:r>
              <a:rPr lang="en-US" sz="1950" i="1">
                <a:latin typeface="Corbel"/>
                <a:ea typeface="Corbel"/>
                <a:cs typeface="Corbel"/>
                <a:sym typeface="Corbel"/>
              </a:rPr>
              <a:t>Associate Dean for External Affairs &amp; Alumni Relations</a:t>
            </a:r>
            <a:endParaRPr sz="1950" i="1">
              <a:latin typeface="Corbel"/>
              <a:ea typeface="Corbel"/>
              <a:cs typeface="Corbel"/>
              <a:sym typeface="Corbel"/>
            </a:endParaRPr>
          </a:p>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JD Grants</a:t>
            </a:r>
            <a:r>
              <a:rPr lang="en-US" sz="1950">
                <a:latin typeface="Corbel"/>
                <a:ea typeface="Corbel"/>
                <a:cs typeface="Corbel"/>
                <a:sym typeface="Corbel"/>
              </a:rPr>
              <a:t>: Ryan Poe-Gavlinski, </a:t>
            </a:r>
            <a:r>
              <a:rPr lang="en-US" sz="1950" i="1">
                <a:latin typeface="Corbel"/>
                <a:ea typeface="Corbel"/>
                <a:cs typeface="Corbel"/>
                <a:sym typeface="Corbel"/>
              </a:rPr>
              <a:t>JD Grants Committee Chair</a:t>
            </a:r>
            <a:endParaRPr sz="1950" i="1">
              <a:latin typeface="Corbel"/>
              <a:ea typeface="Corbel"/>
              <a:cs typeface="Corbel"/>
              <a:sym typeface="Corbel"/>
            </a:endParaRPr>
          </a:p>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Travel, Expenses, &amp; Reimbursements</a:t>
            </a:r>
            <a:r>
              <a:rPr lang="en-US" sz="1950">
                <a:latin typeface="Corbel"/>
                <a:ea typeface="Corbel"/>
                <a:cs typeface="Corbel"/>
                <a:sym typeface="Corbel"/>
              </a:rPr>
              <a:t>:</a:t>
            </a:r>
            <a:endParaRPr sz="1950">
              <a:latin typeface="Corbel"/>
              <a:ea typeface="Corbel"/>
              <a:cs typeface="Corbel"/>
              <a:sym typeface="Corbel"/>
            </a:endParaRPr>
          </a:p>
          <a:p>
            <a:pPr marL="914400" lvl="1" indent="-352425" algn="l" rtl="0">
              <a:lnSpc>
                <a:spcPct val="115000"/>
              </a:lnSpc>
              <a:spcBef>
                <a:spcPts val="0"/>
              </a:spcBef>
              <a:spcAft>
                <a:spcPts val="0"/>
              </a:spcAft>
              <a:buSzPts val="1950"/>
              <a:buFont typeface="Corbel"/>
              <a:buChar char="•"/>
            </a:pPr>
            <a:r>
              <a:rPr lang="en-US" sz="1950">
                <a:latin typeface="Corbel"/>
                <a:ea typeface="Corbel"/>
                <a:cs typeface="Corbel"/>
                <a:sym typeface="Corbel"/>
              </a:rPr>
              <a:t>Jennifer Gardner-Brokmeier, </a:t>
            </a:r>
            <a:r>
              <a:rPr lang="en-US" sz="1950" i="1">
                <a:latin typeface="Corbel"/>
                <a:ea typeface="Corbel"/>
                <a:cs typeface="Corbel"/>
                <a:sym typeface="Corbel"/>
              </a:rPr>
              <a:t>Law School Accountant</a:t>
            </a:r>
            <a:endParaRPr sz="1950" i="1">
              <a:latin typeface="Corbel"/>
              <a:ea typeface="Corbel"/>
              <a:cs typeface="Corbel"/>
              <a:sym typeface="Corbel"/>
            </a:endParaRPr>
          </a:p>
          <a:p>
            <a:pPr marL="914400" lvl="1" indent="-352425" algn="l" rtl="0">
              <a:lnSpc>
                <a:spcPct val="115000"/>
              </a:lnSpc>
              <a:spcBef>
                <a:spcPts val="0"/>
              </a:spcBef>
              <a:spcAft>
                <a:spcPts val="0"/>
              </a:spcAft>
              <a:buSzPts val="1950"/>
              <a:buFont typeface="Corbel"/>
              <a:buChar char="•"/>
            </a:pPr>
            <a:r>
              <a:rPr lang="en-US" sz="1950">
                <a:latin typeface="Corbel"/>
                <a:ea typeface="Corbel"/>
                <a:cs typeface="Corbel"/>
                <a:sym typeface="Corbel"/>
              </a:rPr>
              <a:t>Adam Bushcott, </a:t>
            </a:r>
            <a:r>
              <a:rPr lang="en-US" sz="1950" i="1">
                <a:latin typeface="Corbel"/>
                <a:ea typeface="Corbel"/>
                <a:cs typeface="Corbel"/>
                <a:sym typeface="Corbel"/>
              </a:rPr>
              <a:t>Law School Main Office Manager</a:t>
            </a:r>
            <a:endParaRPr sz="1950" i="1">
              <a:latin typeface="Corbel"/>
              <a:ea typeface="Corbel"/>
              <a:cs typeface="Corbel"/>
              <a:sym typeface="Corbel"/>
            </a:endParaRPr>
          </a:p>
          <a:p>
            <a:pPr marL="457200" lvl="0" indent="-352425" algn="l" rtl="0">
              <a:lnSpc>
                <a:spcPct val="115000"/>
              </a:lnSpc>
              <a:spcBef>
                <a:spcPts val="0"/>
              </a:spcBef>
              <a:spcAft>
                <a:spcPts val="0"/>
              </a:spcAft>
              <a:buSzPts val="1950"/>
              <a:buFont typeface="Corbel"/>
              <a:buChar char="•"/>
            </a:pPr>
            <a:r>
              <a:rPr lang="en-US" sz="1950" b="1">
                <a:latin typeface="Corbel"/>
                <a:ea typeface="Corbel"/>
                <a:cs typeface="Corbel"/>
                <a:sym typeface="Corbel"/>
              </a:rPr>
              <a:t>Emergency Loans</a:t>
            </a:r>
            <a:r>
              <a:rPr lang="en-US" sz="1950">
                <a:latin typeface="Corbel"/>
                <a:ea typeface="Corbel"/>
                <a:cs typeface="Corbel"/>
                <a:sym typeface="Corbel"/>
              </a:rPr>
              <a:t>: Law School Financial Aid Office (</a:t>
            </a:r>
            <a:r>
              <a:rPr lang="en-US" sz="1950" u="sng">
                <a:solidFill>
                  <a:schemeClr val="hlink"/>
                </a:solidFill>
                <a:latin typeface="Corbel"/>
                <a:ea typeface="Corbel"/>
                <a:cs typeface="Corbel"/>
                <a:sym typeface="Corbel"/>
                <a:hlinkClick r:id="rId5"/>
              </a:rPr>
              <a:t>admissions@law.wisc.edu</a:t>
            </a:r>
            <a:r>
              <a:rPr lang="en-US" sz="1950">
                <a:latin typeface="Corbel"/>
                <a:ea typeface="Corbel"/>
                <a:cs typeface="Corbel"/>
                <a:sym typeface="Corbel"/>
              </a:rPr>
              <a:t>) </a:t>
            </a:r>
            <a:endParaRPr sz="1950">
              <a:latin typeface="Corbel"/>
              <a:ea typeface="Corbel"/>
              <a:cs typeface="Corbel"/>
              <a:sym typeface="Corbel"/>
            </a:endParaRPr>
          </a:p>
          <a:p>
            <a:pPr marL="457200" lvl="0" indent="-352425" algn="l" rtl="0">
              <a:lnSpc>
                <a:spcPct val="115000"/>
              </a:lnSpc>
              <a:spcBef>
                <a:spcPts val="0"/>
              </a:spcBef>
              <a:spcAft>
                <a:spcPts val="0"/>
              </a:spcAft>
              <a:buSzPts val="1950"/>
              <a:buChar char="•"/>
            </a:pPr>
            <a:r>
              <a:rPr lang="en-US" sz="1950" b="1">
                <a:latin typeface="Corbel"/>
                <a:ea typeface="Corbel"/>
                <a:cs typeface="Corbel"/>
                <a:sym typeface="Corbel"/>
              </a:rPr>
              <a:t>Financial Aid Questions: </a:t>
            </a:r>
            <a:r>
              <a:rPr lang="en-US" sz="1950">
                <a:latin typeface="Corbel"/>
                <a:ea typeface="Corbel"/>
                <a:cs typeface="Corbel"/>
                <a:sym typeface="Corbel"/>
              </a:rPr>
              <a:t>Lori Hickman, </a:t>
            </a:r>
            <a:r>
              <a:rPr lang="en-US" sz="1950" i="1">
                <a:latin typeface="Corbel"/>
                <a:ea typeface="Corbel"/>
                <a:cs typeface="Corbel"/>
                <a:sym typeface="Corbel"/>
              </a:rPr>
              <a:t>Director of Scholarship Administration &amp; Recruitment</a:t>
            </a:r>
            <a:endParaRPr sz="1950" b="1">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8fc2fde285_1_188"/>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Agenda</a:t>
            </a:r>
            <a:br>
              <a:rPr lang="en-US" sz="3600" b="1"/>
            </a:br>
            <a:endParaRPr sz="3600"/>
          </a:p>
        </p:txBody>
      </p:sp>
      <p:sp>
        <p:nvSpPr>
          <p:cNvPr id="95" name="Google Shape;95;g8fc2fde285_1_188"/>
          <p:cNvSpPr txBox="1">
            <a:spLocks noGrp="1"/>
          </p:cNvSpPr>
          <p:nvPr>
            <p:ph type="body" idx="1"/>
          </p:nvPr>
        </p:nvSpPr>
        <p:spPr>
          <a:xfrm>
            <a:off x="815700" y="1619357"/>
            <a:ext cx="7512600" cy="4295400"/>
          </a:xfrm>
          <a:prstGeom prst="rect">
            <a:avLst/>
          </a:prstGeom>
          <a:noFill/>
          <a:ln>
            <a:noFill/>
          </a:ln>
        </p:spPr>
        <p:txBody>
          <a:bodyPr spcFirstLastPara="1" wrap="square" lIns="91425" tIns="45700" rIns="91425" bIns="45700" anchor="t" anchorCtr="0">
            <a:noAutofit/>
          </a:bodyPr>
          <a:lstStyle/>
          <a:p>
            <a:pPr marL="742950" lvl="0" indent="-742950" algn="l" rtl="0">
              <a:lnSpc>
                <a:spcPct val="80000"/>
              </a:lnSpc>
              <a:spcBef>
                <a:spcPts val="1000"/>
              </a:spcBef>
              <a:spcAft>
                <a:spcPts val="0"/>
              </a:spcAft>
              <a:buSzPts val="2880"/>
              <a:buAutoNum type="arabicPeriod"/>
            </a:pPr>
            <a:r>
              <a:rPr lang="en-US" sz="3600">
                <a:latin typeface="Corbel"/>
                <a:ea typeface="Corbel"/>
                <a:cs typeface="Corbel"/>
                <a:sym typeface="Corbel"/>
              </a:rPr>
              <a:t>General Student Org Matters </a:t>
            </a:r>
            <a:endParaRPr sz="3600">
              <a:latin typeface="Corbel"/>
              <a:ea typeface="Corbel"/>
              <a:cs typeface="Corbel"/>
              <a:sym typeface="Corbel"/>
            </a:endParaRPr>
          </a:p>
          <a:p>
            <a:pPr marL="742950" lvl="0" indent="-788670" algn="l" rtl="0">
              <a:lnSpc>
                <a:spcPct val="80000"/>
              </a:lnSpc>
              <a:spcBef>
                <a:spcPts val="1000"/>
              </a:spcBef>
              <a:spcAft>
                <a:spcPts val="0"/>
              </a:spcAft>
              <a:buSzPts val="3600"/>
              <a:buFont typeface="Corbel"/>
              <a:buAutoNum type="arabicPeriod"/>
            </a:pPr>
            <a:r>
              <a:rPr lang="en-US" sz="3600">
                <a:latin typeface="Corbel"/>
                <a:ea typeface="Corbel"/>
                <a:cs typeface="Corbel"/>
                <a:sym typeface="Corbel"/>
              </a:rPr>
              <a:t>Events and Meetings</a:t>
            </a:r>
            <a:endParaRPr sz="3600">
              <a:latin typeface="Corbel"/>
              <a:ea typeface="Corbel"/>
              <a:cs typeface="Corbel"/>
              <a:sym typeface="Corbel"/>
            </a:endParaRPr>
          </a:p>
          <a:p>
            <a:pPr marL="742950" lvl="0" indent="-742950" algn="l" rtl="0">
              <a:lnSpc>
                <a:spcPct val="80000"/>
              </a:lnSpc>
              <a:spcBef>
                <a:spcPts val="1000"/>
              </a:spcBef>
              <a:spcAft>
                <a:spcPts val="0"/>
              </a:spcAft>
              <a:buSzPts val="2880"/>
              <a:buAutoNum type="arabicPeriod"/>
            </a:pPr>
            <a:r>
              <a:rPr lang="en-US" sz="3600">
                <a:latin typeface="Corbel"/>
                <a:ea typeface="Corbel"/>
                <a:cs typeface="Corbel"/>
                <a:sym typeface="Corbel"/>
              </a:rPr>
              <a:t>Use of Licensed Images/Logos; Fundraising</a:t>
            </a:r>
            <a:endParaRPr/>
          </a:p>
          <a:p>
            <a:pPr marL="742950" lvl="0" indent="-742950" algn="l" rtl="0">
              <a:lnSpc>
                <a:spcPct val="80000"/>
              </a:lnSpc>
              <a:spcBef>
                <a:spcPts val="1000"/>
              </a:spcBef>
              <a:spcAft>
                <a:spcPts val="0"/>
              </a:spcAft>
              <a:buSzPts val="2880"/>
              <a:buAutoNum type="arabicPeriod"/>
            </a:pPr>
            <a:r>
              <a:rPr lang="en-US" sz="3600">
                <a:latin typeface="Corbel"/>
                <a:ea typeface="Corbel"/>
                <a:cs typeface="Corbel"/>
                <a:sym typeface="Corbel"/>
              </a:rPr>
              <a:t>JD Grants</a:t>
            </a:r>
            <a:endParaRPr/>
          </a:p>
          <a:p>
            <a:pPr marL="742950" lvl="0" indent="-742950" algn="l" rtl="0">
              <a:lnSpc>
                <a:spcPct val="80000"/>
              </a:lnSpc>
              <a:spcBef>
                <a:spcPts val="1000"/>
              </a:spcBef>
              <a:spcAft>
                <a:spcPts val="0"/>
              </a:spcAft>
              <a:buSzPts val="2880"/>
              <a:buAutoNum type="arabicPeriod"/>
            </a:pPr>
            <a:r>
              <a:rPr lang="en-US" sz="3600">
                <a:latin typeface="Corbel"/>
                <a:ea typeface="Corbel"/>
                <a:cs typeface="Corbel"/>
                <a:sym typeface="Corbel"/>
              </a:rPr>
              <a:t>Other Sources of Funding</a:t>
            </a:r>
            <a:endParaRPr sz="3600">
              <a:latin typeface="Corbel"/>
              <a:ea typeface="Corbel"/>
              <a:cs typeface="Corbel"/>
              <a:sym typeface="Corbel"/>
            </a:endParaRPr>
          </a:p>
          <a:p>
            <a:pPr marL="742950" lvl="0" indent="-742950" algn="l" rtl="0">
              <a:lnSpc>
                <a:spcPct val="80000"/>
              </a:lnSpc>
              <a:spcBef>
                <a:spcPts val="1000"/>
              </a:spcBef>
              <a:spcAft>
                <a:spcPts val="0"/>
              </a:spcAft>
              <a:buSzPts val="2880"/>
              <a:buAutoNum type="arabicPeriod"/>
            </a:pPr>
            <a:r>
              <a:rPr lang="en-US" sz="3600">
                <a:latin typeface="Corbel"/>
                <a:ea typeface="Corbel"/>
                <a:cs typeface="Corbel"/>
                <a:sym typeface="Corbel"/>
              </a:rPr>
              <a:t>People to Know</a:t>
            </a:r>
            <a:endParaRPr sz="3600">
              <a:latin typeface="Corbel"/>
              <a:ea typeface="Corbel"/>
              <a:cs typeface="Corbel"/>
              <a:sym typeface="Corbel"/>
            </a:endParaRPr>
          </a:p>
        </p:txBody>
      </p:sp>
      <p:pic>
        <p:nvPicPr>
          <p:cNvPr id="96" name="Google Shape;96;g8fc2fde285_1_188"/>
          <p:cNvPicPr preferRelativeResize="0"/>
          <p:nvPr/>
        </p:nvPicPr>
        <p:blipFill rotWithShape="1">
          <a:blip r:embed="rId3">
            <a:alphaModFix/>
          </a:blip>
          <a:srcRect/>
          <a:stretch/>
        </p:blipFill>
        <p:spPr>
          <a:xfrm>
            <a:off x="3627407" y="6143530"/>
            <a:ext cx="1889184" cy="6058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90a9532b7e_0_44"/>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General Student Org Matters </a:t>
            </a:r>
            <a:endParaRPr sz="3600" b="1"/>
          </a:p>
        </p:txBody>
      </p:sp>
      <p:pic>
        <p:nvPicPr>
          <p:cNvPr id="103" name="Google Shape;103;g90a9532b7e_0_44"/>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04" name="Google Shape;104;g90a9532b7e_0_44"/>
          <p:cNvSpPr txBox="1">
            <a:spLocks noGrp="1"/>
          </p:cNvSpPr>
          <p:nvPr>
            <p:ph type="body" idx="1"/>
          </p:nvPr>
        </p:nvSpPr>
        <p:spPr>
          <a:xfrm>
            <a:off x="506243" y="1661675"/>
            <a:ext cx="8131500" cy="4038600"/>
          </a:xfrm>
          <a:prstGeom prst="rect">
            <a:avLst/>
          </a:prstGeom>
          <a:noFill/>
          <a:ln>
            <a:noFill/>
          </a:ln>
        </p:spPr>
        <p:txBody>
          <a:bodyPr spcFirstLastPara="1" wrap="square" lIns="91425" tIns="45700" rIns="91425" bIns="45700" anchor="t" anchorCtr="0">
            <a:noAutofit/>
          </a:bodyPr>
          <a:lstStyle/>
          <a:p>
            <a:pPr marL="996950" lvl="1" indent="-539750" algn="l" rtl="0">
              <a:lnSpc>
                <a:spcPct val="90000"/>
              </a:lnSpc>
              <a:spcBef>
                <a:spcPts val="0"/>
              </a:spcBef>
              <a:spcAft>
                <a:spcPts val="0"/>
              </a:spcAft>
              <a:buSzPts val="2700"/>
              <a:buChar char="•"/>
            </a:pPr>
            <a:r>
              <a:rPr lang="en-US" sz="2700">
                <a:latin typeface="Corbel"/>
                <a:ea typeface="Corbel"/>
                <a:cs typeface="Corbel"/>
                <a:sym typeface="Corbel"/>
              </a:rPr>
              <a:t>You </a:t>
            </a:r>
            <a:r>
              <a:rPr lang="en-US" sz="2700" u="sng">
                <a:latin typeface="Corbel"/>
                <a:ea typeface="Corbel"/>
                <a:cs typeface="Corbel"/>
                <a:sym typeface="Corbel"/>
              </a:rPr>
              <a:t>must</a:t>
            </a:r>
            <a:r>
              <a:rPr lang="en-US" sz="2700">
                <a:latin typeface="Corbel"/>
                <a:ea typeface="Corbel"/>
                <a:cs typeface="Corbel"/>
                <a:sym typeface="Corbel"/>
              </a:rPr>
              <a:t> be registered with the University</a:t>
            </a:r>
            <a:endParaRPr sz="2700"/>
          </a:p>
          <a:p>
            <a:pPr marL="996950" lvl="1" indent="-539750" algn="l" rtl="0">
              <a:lnSpc>
                <a:spcPct val="90000"/>
              </a:lnSpc>
              <a:spcBef>
                <a:spcPts val="0"/>
              </a:spcBef>
              <a:spcAft>
                <a:spcPts val="0"/>
              </a:spcAft>
              <a:buSzPts val="2700"/>
              <a:buChar char="•"/>
            </a:pPr>
            <a:r>
              <a:rPr lang="en-US" sz="2700">
                <a:latin typeface="Corbel"/>
                <a:ea typeface="Corbel"/>
                <a:cs typeface="Corbel"/>
                <a:sym typeface="Corbel"/>
              </a:rPr>
              <a:t>Review RSO Policies: </a:t>
            </a:r>
            <a:r>
              <a:rPr lang="en-US" sz="2700" u="sng">
                <a:solidFill>
                  <a:schemeClr val="hlink"/>
                </a:solidFill>
                <a:latin typeface="Corbel"/>
                <a:ea typeface="Corbel"/>
                <a:cs typeface="Corbel"/>
                <a:sym typeface="Corbel"/>
                <a:hlinkClick r:id="rId4"/>
              </a:rPr>
              <a:t>https://guide.cfli.wisc.edu/policies/</a:t>
            </a:r>
            <a:r>
              <a:rPr lang="en-US" sz="2700">
                <a:latin typeface="Corbel"/>
                <a:ea typeface="Corbel"/>
                <a:cs typeface="Corbel"/>
                <a:sym typeface="Corbel"/>
              </a:rPr>
              <a:t> </a:t>
            </a:r>
            <a:endParaRPr sz="2700">
              <a:latin typeface="Corbel"/>
              <a:ea typeface="Corbel"/>
              <a:cs typeface="Corbel"/>
              <a:sym typeface="Corbel"/>
            </a:endParaRPr>
          </a:p>
          <a:p>
            <a:pPr marL="1714500" lvl="2" indent="-342900" algn="l" rtl="0">
              <a:lnSpc>
                <a:spcPct val="90000"/>
              </a:lnSpc>
              <a:spcBef>
                <a:spcPts val="0"/>
              </a:spcBef>
              <a:spcAft>
                <a:spcPts val="0"/>
              </a:spcAft>
              <a:buSzPts val="2700"/>
              <a:buChar char="•"/>
            </a:pPr>
            <a:r>
              <a:rPr lang="en-US" sz="2700">
                <a:latin typeface="Corbel"/>
                <a:ea typeface="Corbel"/>
                <a:cs typeface="Corbel"/>
                <a:sym typeface="Corbel"/>
              </a:rPr>
              <a:t>Alcohol</a:t>
            </a:r>
            <a:endParaRPr sz="2700">
              <a:latin typeface="Corbel"/>
              <a:ea typeface="Corbel"/>
              <a:cs typeface="Corbel"/>
              <a:sym typeface="Corbel"/>
            </a:endParaRPr>
          </a:p>
          <a:p>
            <a:pPr marL="1714500" lvl="2" indent="-342900" algn="l" rtl="0">
              <a:lnSpc>
                <a:spcPct val="90000"/>
              </a:lnSpc>
              <a:spcBef>
                <a:spcPts val="0"/>
              </a:spcBef>
              <a:spcAft>
                <a:spcPts val="0"/>
              </a:spcAft>
              <a:buSzPts val="2700"/>
              <a:buChar char="•"/>
            </a:pPr>
            <a:r>
              <a:rPr lang="en-US" sz="2700">
                <a:latin typeface="Corbel"/>
                <a:ea typeface="Corbel"/>
                <a:cs typeface="Corbel"/>
                <a:sym typeface="Corbel"/>
              </a:rPr>
              <a:t>Car Fleet</a:t>
            </a:r>
            <a:endParaRPr sz="2700">
              <a:latin typeface="Corbel"/>
              <a:ea typeface="Corbel"/>
              <a:cs typeface="Corbel"/>
              <a:sym typeface="Corbel"/>
            </a:endParaRPr>
          </a:p>
          <a:p>
            <a:pPr marL="1714500" lvl="2" indent="-342900" algn="l" rtl="0">
              <a:lnSpc>
                <a:spcPct val="90000"/>
              </a:lnSpc>
              <a:spcBef>
                <a:spcPts val="0"/>
              </a:spcBef>
              <a:spcAft>
                <a:spcPts val="0"/>
              </a:spcAft>
              <a:buSzPts val="2700"/>
              <a:buFont typeface="Corbel"/>
              <a:buChar char="•"/>
            </a:pPr>
            <a:r>
              <a:rPr lang="en-US" sz="2700">
                <a:latin typeface="Corbel"/>
                <a:ea typeface="Corbel"/>
                <a:cs typeface="Corbel"/>
                <a:sym typeface="Corbel"/>
              </a:rPr>
              <a:t>Food</a:t>
            </a:r>
            <a:endParaRPr sz="2700">
              <a:latin typeface="Corbel"/>
              <a:ea typeface="Corbel"/>
              <a:cs typeface="Corbel"/>
              <a:sym typeface="Corbel"/>
            </a:endParaRPr>
          </a:p>
          <a:p>
            <a:pPr marL="1714500" lvl="2" indent="-342900" algn="l" rtl="0">
              <a:lnSpc>
                <a:spcPct val="90000"/>
              </a:lnSpc>
              <a:spcBef>
                <a:spcPts val="0"/>
              </a:spcBef>
              <a:spcAft>
                <a:spcPts val="0"/>
              </a:spcAft>
              <a:buSzPts val="2700"/>
              <a:buFont typeface="Corbel"/>
              <a:buChar char="•"/>
            </a:pPr>
            <a:r>
              <a:rPr lang="en-US" sz="2700">
                <a:latin typeface="Corbel"/>
                <a:ea typeface="Corbel"/>
                <a:cs typeface="Corbel"/>
                <a:sym typeface="Corbel"/>
              </a:rPr>
              <a:t>Posting, Chalking, &amp; Leafleting</a:t>
            </a:r>
            <a:endParaRPr sz="2700">
              <a:latin typeface="Corbel"/>
              <a:ea typeface="Corbel"/>
              <a:cs typeface="Corbel"/>
              <a:sym typeface="Corbel"/>
            </a:endParaRPr>
          </a:p>
          <a:p>
            <a:pPr marL="1714500" lvl="2" indent="-342900" algn="l" rtl="0">
              <a:lnSpc>
                <a:spcPct val="90000"/>
              </a:lnSpc>
              <a:spcBef>
                <a:spcPts val="0"/>
              </a:spcBef>
              <a:spcAft>
                <a:spcPts val="0"/>
              </a:spcAft>
              <a:buSzPts val="2700"/>
              <a:buFont typeface="Corbel"/>
              <a:buChar char="•"/>
            </a:pPr>
            <a:r>
              <a:rPr lang="en-US" sz="2700">
                <a:latin typeface="Corbel"/>
                <a:ea typeface="Corbel"/>
                <a:cs typeface="Corbel"/>
                <a:sym typeface="Corbel"/>
              </a:rPr>
              <a:t>Political Campaigning</a:t>
            </a:r>
            <a:endParaRPr sz="2700">
              <a:latin typeface="Corbel"/>
              <a:ea typeface="Corbel"/>
              <a:cs typeface="Corbel"/>
              <a:sym typeface="Corbel"/>
            </a:endParaRPr>
          </a:p>
          <a:p>
            <a:pPr marL="1714500" lvl="2" indent="-342900" algn="l" rtl="0">
              <a:lnSpc>
                <a:spcPct val="90000"/>
              </a:lnSpc>
              <a:spcBef>
                <a:spcPts val="0"/>
              </a:spcBef>
              <a:spcAft>
                <a:spcPts val="0"/>
              </a:spcAft>
              <a:buSzPts val="2700"/>
              <a:buFont typeface="Corbel"/>
              <a:buChar char="•"/>
            </a:pPr>
            <a:r>
              <a:rPr lang="en-US" sz="2700">
                <a:latin typeface="Corbel"/>
                <a:ea typeface="Corbel"/>
                <a:cs typeface="Corbel"/>
                <a:sym typeface="Corbel"/>
              </a:rPr>
              <a:t>Protest Guidelines</a:t>
            </a:r>
            <a:endParaRPr sz="2700">
              <a:latin typeface="Corbel"/>
              <a:ea typeface="Corbel"/>
              <a:cs typeface="Corbel"/>
              <a:sym typeface="Corbel"/>
            </a:endParaRPr>
          </a:p>
          <a:p>
            <a:pPr marL="914400" lvl="1" indent="-400050" algn="l" rtl="0">
              <a:lnSpc>
                <a:spcPct val="90000"/>
              </a:lnSpc>
              <a:spcBef>
                <a:spcPts val="0"/>
              </a:spcBef>
              <a:spcAft>
                <a:spcPts val="0"/>
              </a:spcAft>
              <a:buSzPts val="2700"/>
              <a:buFont typeface="Corbel"/>
              <a:buChar char="•"/>
            </a:pPr>
            <a:r>
              <a:rPr lang="en-US" sz="2700">
                <a:latin typeface="Corbel"/>
                <a:ea typeface="Corbel"/>
                <a:cs typeface="Corbel"/>
                <a:sym typeface="Corbel"/>
              </a:rPr>
              <a:t>Bulletin boards</a:t>
            </a:r>
            <a:endParaRPr sz="2700">
              <a:latin typeface="Corbel"/>
              <a:ea typeface="Corbel"/>
              <a:cs typeface="Corbel"/>
              <a:sym typeface="Corbel"/>
            </a:endParaRPr>
          </a:p>
          <a:p>
            <a:pPr marL="914400" lvl="1" indent="-400050" algn="l" rtl="0">
              <a:lnSpc>
                <a:spcPct val="90000"/>
              </a:lnSpc>
              <a:spcBef>
                <a:spcPts val="0"/>
              </a:spcBef>
              <a:spcAft>
                <a:spcPts val="0"/>
              </a:spcAft>
              <a:buSzPts val="2700"/>
              <a:buFont typeface="Corbel"/>
              <a:buChar char="•"/>
            </a:pPr>
            <a:r>
              <a:rPr lang="en-US" sz="2700">
                <a:latin typeface="Corbel"/>
                <a:ea typeface="Corbel"/>
                <a:cs typeface="Corbel"/>
                <a:sym typeface="Corbel"/>
              </a:rPr>
              <a:t>Mailboxes</a:t>
            </a:r>
            <a:endParaRPr sz="2700">
              <a:latin typeface="Corbel"/>
              <a:ea typeface="Corbel"/>
              <a:cs typeface="Corbel"/>
              <a:sym typeface="Corbel"/>
            </a:endParaRPr>
          </a:p>
          <a:p>
            <a:pPr marL="914400" lvl="1" indent="-400050" algn="l" rtl="0">
              <a:lnSpc>
                <a:spcPct val="90000"/>
              </a:lnSpc>
              <a:spcBef>
                <a:spcPts val="0"/>
              </a:spcBef>
              <a:spcAft>
                <a:spcPts val="0"/>
              </a:spcAft>
              <a:buSzPts val="2700"/>
              <a:buFont typeface="Corbel"/>
              <a:buChar char="•"/>
            </a:pPr>
            <a:r>
              <a:rPr lang="en-US" sz="2700">
                <a:latin typeface="Corbel"/>
                <a:ea typeface="Corbel"/>
                <a:cs typeface="Corbel"/>
                <a:sym typeface="Corbel"/>
              </a:rPr>
              <a:t>Student org lockers in Mike Hall</a:t>
            </a:r>
            <a:endParaRPr sz="2700">
              <a:latin typeface="Corbel"/>
              <a:ea typeface="Corbel"/>
              <a:cs typeface="Corbel"/>
              <a:sym typeface="Corbel"/>
            </a:endParaRPr>
          </a:p>
          <a:p>
            <a:pPr marL="260350" lvl="0" indent="-57150" algn="l" rtl="0">
              <a:lnSpc>
                <a:spcPct val="90000"/>
              </a:lnSpc>
              <a:spcBef>
                <a:spcPts val="0"/>
              </a:spcBef>
              <a:spcAft>
                <a:spcPts val="0"/>
              </a:spcAft>
              <a:buSzPts val="3200"/>
              <a:buNone/>
            </a:pPr>
            <a:endParaRPr sz="4000">
              <a:latin typeface="Corbel"/>
              <a:ea typeface="Corbel"/>
              <a:cs typeface="Corbel"/>
              <a:sym typeface="Corbel"/>
            </a:endParaRPr>
          </a:p>
          <a:p>
            <a:pPr marL="171450" lvl="0" indent="31750" algn="l" rtl="0">
              <a:lnSpc>
                <a:spcPct val="90000"/>
              </a:lnSpc>
              <a:spcBef>
                <a:spcPts val="0"/>
              </a:spcBef>
              <a:spcAft>
                <a:spcPts val="0"/>
              </a:spcAft>
              <a:buSzPts val="3200"/>
              <a:buNone/>
            </a:pPr>
            <a:endParaRPr sz="3000">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ebfc923f7c_0_2"/>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General Student Org Matters (cont.) </a:t>
            </a:r>
            <a:endParaRPr sz="3600" b="1"/>
          </a:p>
        </p:txBody>
      </p:sp>
      <p:pic>
        <p:nvPicPr>
          <p:cNvPr id="111" name="Google Shape;111;gebfc923f7c_0_2"/>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12" name="Google Shape;112;gebfc923f7c_0_2"/>
          <p:cNvSpPr txBox="1">
            <a:spLocks noGrp="1"/>
          </p:cNvSpPr>
          <p:nvPr>
            <p:ph type="body" idx="1"/>
          </p:nvPr>
        </p:nvSpPr>
        <p:spPr>
          <a:xfrm>
            <a:off x="506243" y="1661675"/>
            <a:ext cx="8131500" cy="4038600"/>
          </a:xfrm>
          <a:prstGeom prst="rect">
            <a:avLst/>
          </a:prstGeom>
          <a:noFill/>
          <a:ln>
            <a:noFill/>
          </a:ln>
        </p:spPr>
        <p:txBody>
          <a:bodyPr spcFirstLastPara="1" wrap="square" lIns="91425" tIns="45700" rIns="91425" bIns="45700" anchor="t" anchorCtr="0">
            <a:noAutofit/>
          </a:bodyPr>
          <a:lstStyle/>
          <a:p>
            <a:pPr marL="996950" lvl="1" indent="-558800" algn="l" rtl="0">
              <a:lnSpc>
                <a:spcPct val="90000"/>
              </a:lnSpc>
              <a:spcBef>
                <a:spcPts val="0"/>
              </a:spcBef>
              <a:spcAft>
                <a:spcPts val="0"/>
              </a:spcAft>
              <a:buSzPts val="3000"/>
              <a:buChar char="•"/>
            </a:pPr>
            <a:r>
              <a:rPr lang="en-US" sz="3000">
                <a:latin typeface="Corbel"/>
                <a:ea typeface="Corbel"/>
                <a:cs typeface="Corbel"/>
                <a:sym typeface="Corbel"/>
              </a:rPr>
              <a:t>Reach out to Law School Departments for cooperative programming</a:t>
            </a:r>
            <a:endParaRPr/>
          </a:p>
          <a:p>
            <a:pPr marL="1774825" lvl="2" indent="-457200" algn="l" rtl="0">
              <a:lnSpc>
                <a:spcPct val="90000"/>
              </a:lnSpc>
              <a:spcBef>
                <a:spcPts val="0"/>
              </a:spcBef>
              <a:spcAft>
                <a:spcPts val="0"/>
              </a:spcAft>
              <a:buSzPts val="3200"/>
              <a:buChar char="•"/>
            </a:pPr>
            <a:r>
              <a:rPr lang="en-US" sz="2800">
                <a:latin typeface="Corbel"/>
                <a:ea typeface="Corbel"/>
                <a:cs typeface="Corbel"/>
                <a:sym typeface="Corbel"/>
              </a:rPr>
              <a:t>Counselor, John Schneider</a:t>
            </a:r>
            <a:endParaRPr/>
          </a:p>
          <a:p>
            <a:pPr marL="1774825" lvl="2" indent="-457200" algn="l" rtl="0">
              <a:lnSpc>
                <a:spcPct val="90000"/>
              </a:lnSpc>
              <a:spcBef>
                <a:spcPts val="0"/>
              </a:spcBef>
              <a:spcAft>
                <a:spcPts val="0"/>
              </a:spcAft>
              <a:buSzPts val="3200"/>
              <a:buChar char="•"/>
            </a:pPr>
            <a:r>
              <a:rPr lang="en-US" sz="2800">
                <a:latin typeface="Corbel"/>
                <a:ea typeface="Corbel"/>
                <a:cs typeface="Corbel"/>
                <a:sym typeface="Corbel"/>
              </a:rPr>
              <a:t>External Affairs, Jini Jasti</a:t>
            </a:r>
            <a:endParaRPr sz="2800">
              <a:latin typeface="Corbel"/>
              <a:ea typeface="Corbel"/>
              <a:cs typeface="Corbel"/>
              <a:sym typeface="Corbel"/>
            </a:endParaRPr>
          </a:p>
          <a:p>
            <a:pPr marL="1774825" lvl="2" indent="-431800" algn="l" rtl="0">
              <a:lnSpc>
                <a:spcPct val="90000"/>
              </a:lnSpc>
              <a:spcBef>
                <a:spcPts val="0"/>
              </a:spcBef>
              <a:spcAft>
                <a:spcPts val="0"/>
              </a:spcAft>
              <a:buSzPts val="2800"/>
              <a:buFont typeface="Corbel"/>
              <a:buChar char="•"/>
            </a:pPr>
            <a:r>
              <a:rPr lang="en-US" sz="2800">
                <a:latin typeface="Corbel"/>
                <a:ea typeface="Corbel"/>
                <a:cs typeface="Corbel"/>
                <a:sym typeface="Corbel"/>
              </a:rPr>
              <a:t>DEI, Michael States.</a:t>
            </a:r>
            <a:endParaRPr sz="2800">
              <a:latin typeface="Corbel"/>
              <a:ea typeface="Corbel"/>
              <a:cs typeface="Corbel"/>
              <a:sym typeface="Corbel"/>
            </a:endParaRPr>
          </a:p>
          <a:p>
            <a:pPr marL="1774825" lvl="2" indent="-431800" algn="l" rtl="0">
              <a:lnSpc>
                <a:spcPct val="90000"/>
              </a:lnSpc>
              <a:spcBef>
                <a:spcPts val="0"/>
              </a:spcBef>
              <a:spcAft>
                <a:spcPts val="0"/>
              </a:spcAft>
              <a:buSzPts val="2800"/>
              <a:buFont typeface="Corbel"/>
              <a:buChar char="•"/>
            </a:pPr>
            <a:r>
              <a:rPr lang="en-US" sz="2800">
                <a:latin typeface="Corbel"/>
                <a:ea typeface="Corbel"/>
                <a:cs typeface="Corbel"/>
                <a:sym typeface="Corbel"/>
              </a:rPr>
              <a:t>OCPD, Emily Kite</a:t>
            </a:r>
            <a:endParaRPr sz="2800">
              <a:latin typeface="Corbel"/>
              <a:ea typeface="Corbel"/>
              <a:cs typeface="Corbel"/>
              <a:sym typeface="Corbel"/>
            </a:endParaRPr>
          </a:p>
          <a:p>
            <a:pPr marL="914400" lvl="1" indent="-406400" algn="l" rtl="0">
              <a:lnSpc>
                <a:spcPct val="90000"/>
              </a:lnSpc>
              <a:spcBef>
                <a:spcPts val="0"/>
              </a:spcBef>
              <a:spcAft>
                <a:spcPts val="0"/>
              </a:spcAft>
              <a:buSzPts val="2800"/>
              <a:buFont typeface="Corbel"/>
              <a:buChar char="•"/>
            </a:pPr>
            <a:r>
              <a:rPr lang="en-US" sz="2800">
                <a:latin typeface="Corbel"/>
                <a:ea typeface="Corbel"/>
                <a:cs typeface="Corbel"/>
                <a:sym typeface="Corbel"/>
              </a:rPr>
              <a:t>Save the dates!</a:t>
            </a:r>
            <a:endParaRPr sz="2800">
              <a:latin typeface="Corbel"/>
              <a:ea typeface="Corbel"/>
              <a:cs typeface="Corbel"/>
              <a:sym typeface="Corbel"/>
            </a:endParaRPr>
          </a:p>
          <a:p>
            <a:pPr marL="1371600" lvl="2" indent="-406400" algn="l" rtl="0">
              <a:lnSpc>
                <a:spcPct val="90000"/>
              </a:lnSpc>
              <a:spcBef>
                <a:spcPts val="0"/>
              </a:spcBef>
              <a:spcAft>
                <a:spcPts val="0"/>
              </a:spcAft>
              <a:buSzPts val="2800"/>
              <a:buFont typeface="Corbel"/>
              <a:buChar char="•"/>
            </a:pPr>
            <a:r>
              <a:rPr lang="en-US" sz="2800">
                <a:latin typeface="Corbel"/>
                <a:ea typeface="Corbel"/>
                <a:cs typeface="Corbel"/>
                <a:sym typeface="Corbel"/>
              </a:rPr>
              <a:t>Presidents/EICs: Lunch with the Chancellor on 9/29 at noon</a:t>
            </a:r>
            <a:endParaRPr sz="2800">
              <a:latin typeface="Corbel"/>
              <a:ea typeface="Corbel"/>
              <a:cs typeface="Corbel"/>
              <a:sym typeface="Corbel"/>
            </a:endParaRPr>
          </a:p>
          <a:p>
            <a:pPr marL="1371600" lvl="2" indent="-406400" algn="l" rtl="0">
              <a:lnSpc>
                <a:spcPct val="90000"/>
              </a:lnSpc>
              <a:spcBef>
                <a:spcPts val="0"/>
              </a:spcBef>
              <a:spcAft>
                <a:spcPts val="0"/>
              </a:spcAft>
              <a:buSzPts val="2800"/>
              <a:buFont typeface="Corbel"/>
              <a:buChar char="•"/>
            </a:pPr>
            <a:r>
              <a:rPr lang="en-US" sz="2800">
                <a:latin typeface="Corbel"/>
                <a:ea typeface="Corbel"/>
                <a:cs typeface="Corbel"/>
                <a:sym typeface="Corbel"/>
              </a:rPr>
              <a:t>All e-board members: Ally to Advocate to Accomplice on 10/13 from 11-12:30</a:t>
            </a:r>
            <a:endParaRPr sz="2800">
              <a:latin typeface="Corbel"/>
              <a:ea typeface="Corbel"/>
              <a:cs typeface="Corbel"/>
              <a:sym typeface="Corbel"/>
            </a:endParaRPr>
          </a:p>
          <a:p>
            <a:pPr marL="0" lvl="0" indent="0" algn="l" rtl="0">
              <a:lnSpc>
                <a:spcPct val="90000"/>
              </a:lnSpc>
              <a:spcBef>
                <a:spcPts val="0"/>
              </a:spcBef>
              <a:spcAft>
                <a:spcPts val="0"/>
              </a:spcAft>
              <a:buSzPts val="3200"/>
              <a:buNone/>
            </a:pPr>
            <a:endParaRPr sz="3000">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99f6f9d6fc_0_125"/>
          <p:cNvSpPr txBox="1">
            <a:spLocks noGrp="1"/>
          </p:cNvSpPr>
          <p:nvPr>
            <p:ph type="title"/>
          </p:nvPr>
        </p:nvSpPr>
        <p:spPr>
          <a:xfrm>
            <a:off x="857250" y="567625"/>
            <a:ext cx="7406700" cy="60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Events and Meetings</a:t>
            </a:r>
            <a:br>
              <a:rPr lang="en-US" sz="3600" b="1"/>
            </a:br>
            <a:endParaRPr sz="3600" b="1"/>
          </a:p>
        </p:txBody>
      </p:sp>
      <p:pic>
        <p:nvPicPr>
          <p:cNvPr id="119" name="Google Shape;119;g99f6f9d6fc_0_125"/>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20" name="Google Shape;120;g99f6f9d6fc_0_125"/>
          <p:cNvSpPr txBox="1">
            <a:spLocks noGrp="1"/>
          </p:cNvSpPr>
          <p:nvPr>
            <p:ph type="body" idx="1"/>
          </p:nvPr>
        </p:nvSpPr>
        <p:spPr>
          <a:xfrm>
            <a:off x="953575" y="985850"/>
            <a:ext cx="7893900" cy="462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a:latin typeface="Calibri"/>
                <a:ea typeface="Calibri"/>
                <a:cs typeface="Calibri"/>
                <a:sym typeface="Calibri"/>
              </a:rPr>
              <a:t>All event logistics are subject to Law School and University policy and restrictions on travel and facilities.</a:t>
            </a:r>
            <a:endParaRPr sz="2300" b="1">
              <a:latin typeface="Calibri"/>
              <a:ea typeface="Calibri"/>
              <a:cs typeface="Calibri"/>
              <a:sym typeface="Calibri"/>
            </a:endParaRPr>
          </a:p>
          <a:p>
            <a:pPr marL="457200" lvl="0" indent="-374650" algn="l" rtl="0">
              <a:lnSpc>
                <a:spcPct val="115000"/>
              </a:lnSpc>
              <a:spcBef>
                <a:spcPts val="0"/>
              </a:spcBef>
              <a:spcAft>
                <a:spcPts val="0"/>
              </a:spcAft>
              <a:buSzPts val="2300"/>
              <a:buFont typeface="Calibri"/>
              <a:buChar char="●"/>
            </a:pPr>
            <a:r>
              <a:rPr lang="en-US" sz="2300">
                <a:latin typeface="Calibri"/>
                <a:ea typeface="Calibri"/>
                <a:cs typeface="Calibri"/>
                <a:sym typeface="Calibri"/>
              </a:rPr>
              <a:t>Follow university protocols and requirements for events involving food, alcohol, etc. See policies on previous slides.</a:t>
            </a:r>
            <a:endParaRPr sz="2300">
              <a:latin typeface="Calibri"/>
              <a:ea typeface="Calibri"/>
              <a:cs typeface="Calibri"/>
              <a:sym typeface="Calibri"/>
            </a:endParaRPr>
          </a:p>
          <a:p>
            <a:pPr marL="457200" lvl="0" indent="-374650" algn="l" rtl="0">
              <a:lnSpc>
                <a:spcPct val="115000"/>
              </a:lnSpc>
              <a:spcBef>
                <a:spcPts val="0"/>
              </a:spcBef>
              <a:spcAft>
                <a:spcPts val="0"/>
              </a:spcAft>
              <a:buSzPts val="2300"/>
              <a:buFont typeface="Calibri"/>
              <a:buChar char="●"/>
            </a:pPr>
            <a:r>
              <a:rPr lang="en-US" sz="2300">
                <a:latin typeface="Calibri"/>
                <a:ea typeface="Calibri"/>
                <a:cs typeface="Calibri"/>
                <a:sym typeface="Calibri"/>
              </a:rPr>
              <a:t>Visit the </a:t>
            </a:r>
            <a:r>
              <a:rPr lang="en-US" sz="2300" u="sng">
                <a:latin typeface="Calibri"/>
                <a:ea typeface="Calibri"/>
                <a:cs typeface="Calibri"/>
                <a:sym typeface="Calibri"/>
              </a:rPr>
              <a:t>Law School Copyshop</a:t>
            </a:r>
            <a:r>
              <a:rPr lang="en-US" sz="2300">
                <a:latin typeface="Calibri"/>
                <a:ea typeface="Calibri"/>
                <a:cs typeface="Calibri"/>
                <a:sym typeface="Calibri"/>
              </a:rPr>
              <a:t> on the 2nd floor of the Law building for copying of flyers, signs, brochures, name cards, etc. The design of original materials is up to the organization unless University branding or marks are used, then they might be subject to trademark issues. </a:t>
            </a:r>
            <a:endParaRPr sz="2300">
              <a:latin typeface="Calibri"/>
              <a:ea typeface="Calibri"/>
              <a:cs typeface="Calibri"/>
              <a:sym typeface="Calibri"/>
            </a:endParaRPr>
          </a:p>
          <a:p>
            <a:pPr marL="457200" lvl="0" indent="-374650" algn="l" rtl="0">
              <a:lnSpc>
                <a:spcPct val="115000"/>
              </a:lnSpc>
              <a:spcBef>
                <a:spcPts val="0"/>
              </a:spcBef>
              <a:spcAft>
                <a:spcPts val="0"/>
              </a:spcAft>
              <a:buSzPts val="2300"/>
              <a:buFont typeface="Calibri"/>
              <a:buChar char="●"/>
            </a:pPr>
            <a:r>
              <a:rPr lang="en-US" sz="2300">
                <a:latin typeface="Calibri"/>
                <a:ea typeface="Calibri"/>
                <a:cs typeface="Calibri"/>
                <a:sym typeface="Calibri"/>
              </a:rPr>
              <a:t>Room reservations on campus: </a:t>
            </a:r>
            <a:r>
              <a:rPr lang="en-US" sz="2300" u="sng">
                <a:solidFill>
                  <a:schemeClr val="hlink"/>
                </a:solidFill>
                <a:latin typeface="Calibri"/>
                <a:ea typeface="Calibri"/>
                <a:cs typeface="Calibri"/>
                <a:sym typeface="Calibri"/>
                <a:hlinkClick r:id="rId4"/>
              </a:rPr>
              <a:t>https://guide.cfli.wisc.edu/documents/reserving-space/</a:t>
            </a:r>
            <a:r>
              <a:rPr lang="en-US" sz="2300">
                <a:latin typeface="Calibri"/>
                <a:ea typeface="Calibri"/>
                <a:cs typeface="Calibri"/>
                <a:sym typeface="Calibri"/>
              </a:rPr>
              <a:t> </a:t>
            </a:r>
            <a:endParaRPr sz="2300">
              <a:latin typeface="Calibri"/>
              <a:ea typeface="Calibri"/>
              <a:cs typeface="Calibri"/>
              <a:sym typeface="Calibri"/>
            </a:endParaRPr>
          </a:p>
          <a:p>
            <a:pPr marL="0" lvl="0" indent="0" algn="l" rtl="0">
              <a:lnSpc>
                <a:spcPct val="90000"/>
              </a:lnSpc>
              <a:spcBef>
                <a:spcPts val="0"/>
              </a:spcBef>
              <a:spcAft>
                <a:spcPts val="0"/>
              </a:spcAft>
              <a:buClr>
                <a:schemeClr val="dk1"/>
              </a:buClr>
              <a:buSzPts val="3200"/>
              <a:buFont typeface="Arial"/>
              <a:buNone/>
            </a:pPr>
            <a:endParaRPr sz="2000">
              <a:latin typeface="Corbel"/>
              <a:ea typeface="Corbel"/>
              <a:cs typeface="Corbel"/>
              <a:sym typeface="Corbel"/>
            </a:endParaRPr>
          </a:p>
          <a:p>
            <a:pPr marL="0" lvl="0" indent="0" algn="ctr" rtl="0">
              <a:lnSpc>
                <a:spcPct val="115000"/>
              </a:lnSpc>
              <a:spcBef>
                <a:spcPts val="0"/>
              </a:spcBef>
              <a:spcAft>
                <a:spcPts val="0"/>
              </a:spcAft>
              <a:buSzPts val="1100"/>
              <a:buNone/>
            </a:pPr>
            <a:endParaRPr sz="1800" b="1">
              <a:latin typeface="Corbel"/>
              <a:ea typeface="Corbel"/>
              <a:cs typeface="Corbel"/>
              <a:sym typeface="Corbel"/>
            </a:endParaRPr>
          </a:p>
          <a:p>
            <a:pPr marL="0" lvl="0" indent="0" algn="l" rtl="0">
              <a:lnSpc>
                <a:spcPct val="90000"/>
              </a:lnSpc>
              <a:spcBef>
                <a:spcPts val="0"/>
              </a:spcBef>
              <a:spcAft>
                <a:spcPts val="0"/>
              </a:spcAft>
              <a:buSzPts val="3200"/>
              <a:buNone/>
            </a:pPr>
            <a:endParaRPr sz="2000" b="1">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4239451a24_0_7"/>
          <p:cNvSpPr txBox="1">
            <a:spLocks noGrp="1"/>
          </p:cNvSpPr>
          <p:nvPr>
            <p:ph type="title"/>
          </p:nvPr>
        </p:nvSpPr>
        <p:spPr>
          <a:xfrm>
            <a:off x="857250" y="567625"/>
            <a:ext cx="7406700" cy="60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Events and Meetings</a:t>
            </a:r>
            <a:br>
              <a:rPr lang="en-US" sz="3600" b="1"/>
            </a:br>
            <a:endParaRPr sz="3600" b="1"/>
          </a:p>
        </p:txBody>
      </p:sp>
      <p:pic>
        <p:nvPicPr>
          <p:cNvPr id="127" name="Google Shape;127;g24239451a24_0_7"/>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28" name="Google Shape;128;g24239451a24_0_7"/>
          <p:cNvSpPr txBox="1">
            <a:spLocks noGrp="1"/>
          </p:cNvSpPr>
          <p:nvPr>
            <p:ph type="body" idx="1"/>
          </p:nvPr>
        </p:nvSpPr>
        <p:spPr>
          <a:xfrm>
            <a:off x="953575" y="985850"/>
            <a:ext cx="7893900" cy="51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300" b="1">
                <a:latin typeface="Corbel"/>
                <a:ea typeface="Corbel"/>
                <a:cs typeface="Corbel"/>
                <a:sym typeface="Corbel"/>
              </a:rPr>
              <a:t>Web Calendar and Room Reservations:</a:t>
            </a:r>
            <a:endParaRPr sz="2300">
              <a:latin typeface="Corbel"/>
              <a:ea typeface="Corbel"/>
              <a:cs typeface="Corbel"/>
              <a:sym typeface="Corbel"/>
            </a:endParaRPr>
          </a:p>
          <a:p>
            <a:pPr marL="457200" lvl="0" indent="-374650" algn="l" rtl="0">
              <a:spcBef>
                <a:spcPts val="0"/>
              </a:spcBef>
              <a:spcAft>
                <a:spcPts val="0"/>
              </a:spcAft>
              <a:buSzPts val="2300"/>
              <a:buChar char="•"/>
            </a:pPr>
            <a:r>
              <a:rPr lang="en-US" sz="2300" u="sng">
                <a:solidFill>
                  <a:schemeClr val="hlink"/>
                </a:solidFill>
                <a:latin typeface="Corbel"/>
                <a:ea typeface="Corbel"/>
                <a:cs typeface="Corbel"/>
                <a:sym typeface="Corbel"/>
                <a:hlinkClick r:id="rId4"/>
              </a:rPr>
              <a:t>https://secure.law.wisc.edu/calendar/</a:t>
            </a:r>
            <a:endParaRPr sz="2300">
              <a:latin typeface="Corbel"/>
              <a:ea typeface="Corbel"/>
              <a:cs typeface="Corbel"/>
              <a:sym typeface="Corbel"/>
            </a:endParaRPr>
          </a:p>
          <a:p>
            <a:pPr marL="457200" lvl="0" indent="-374650" algn="l" rtl="0">
              <a:spcBef>
                <a:spcPts val="0"/>
              </a:spcBef>
              <a:spcAft>
                <a:spcPts val="0"/>
              </a:spcAft>
              <a:buSzPts val="2300"/>
              <a:buChar char="•"/>
            </a:pPr>
            <a:r>
              <a:rPr lang="en-US" sz="2300">
                <a:latin typeface="Corbel"/>
                <a:ea typeface="Corbel"/>
                <a:cs typeface="Corbel"/>
                <a:sym typeface="Corbel"/>
              </a:rPr>
              <a:t>The room reservation form will be open to students on Monday, September 18th. If you have a meeting/event before 9/18, contact Kira Stewart at </a:t>
            </a:r>
            <a:r>
              <a:rPr lang="en-US" sz="2300" u="sng">
                <a:solidFill>
                  <a:schemeClr val="hlink"/>
                </a:solidFill>
                <a:latin typeface="Corbel"/>
                <a:ea typeface="Corbel"/>
                <a:cs typeface="Corbel"/>
                <a:sym typeface="Corbel"/>
                <a:hlinkClick r:id="rId5"/>
              </a:rPr>
              <a:t>kira.stewart@wisc.edu</a:t>
            </a:r>
            <a:r>
              <a:rPr lang="en-US" sz="2300">
                <a:latin typeface="Corbel"/>
                <a:ea typeface="Corbel"/>
                <a:cs typeface="Corbel"/>
                <a:sym typeface="Corbel"/>
              </a:rPr>
              <a:t>. </a:t>
            </a:r>
            <a:endParaRPr sz="2300">
              <a:latin typeface="Corbel"/>
              <a:ea typeface="Corbel"/>
              <a:cs typeface="Corbel"/>
              <a:sym typeface="Corbel"/>
            </a:endParaRPr>
          </a:p>
          <a:p>
            <a:pPr marL="457200" lvl="0" indent="-374650" algn="l" rtl="0">
              <a:spcBef>
                <a:spcPts val="0"/>
              </a:spcBef>
              <a:spcAft>
                <a:spcPts val="0"/>
              </a:spcAft>
              <a:buSzPts val="2300"/>
              <a:buFont typeface="Corbel"/>
              <a:buChar char="•"/>
            </a:pPr>
            <a:r>
              <a:rPr lang="en-US" sz="2300">
                <a:latin typeface="Corbel"/>
                <a:ea typeface="Corbel"/>
                <a:cs typeface="Corbel"/>
                <a:sym typeface="Corbel"/>
              </a:rPr>
              <a:t>Special events or events that include external audiences are NOT allowed in the evenings or weekends unless you get permission from Jini Jasti or the Dean’s Office. </a:t>
            </a:r>
            <a:endParaRPr sz="2300">
              <a:latin typeface="Corbel"/>
              <a:ea typeface="Corbel"/>
              <a:cs typeface="Corbel"/>
              <a:sym typeface="Corbel"/>
            </a:endParaRPr>
          </a:p>
          <a:p>
            <a:pPr marL="914400" lvl="1" indent="-374650" algn="l" rtl="0">
              <a:spcBef>
                <a:spcPts val="0"/>
              </a:spcBef>
              <a:spcAft>
                <a:spcPts val="0"/>
              </a:spcAft>
              <a:buSzPts val="2300"/>
              <a:buFont typeface="Corbel"/>
              <a:buChar char="•"/>
            </a:pPr>
            <a:r>
              <a:rPr lang="en-US" sz="2300">
                <a:latin typeface="Corbel"/>
                <a:ea typeface="Corbel"/>
                <a:cs typeface="Corbel"/>
                <a:sym typeface="Corbel"/>
              </a:rPr>
              <a:t>General org and student meetings may be outside of regular business hours, as long as there’s no external audiences or guest speakers. </a:t>
            </a:r>
            <a:endParaRPr sz="2300">
              <a:latin typeface="Corbel"/>
              <a:ea typeface="Corbel"/>
              <a:cs typeface="Corbel"/>
              <a:sym typeface="Corbel"/>
            </a:endParaRPr>
          </a:p>
          <a:p>
            <a:pPr marL="457200" lvl="0" indent="-374650" algn="l" rtl="0">
              <a:spcBef>
                <a:spcPts val="0"/>
              </a:spcBef>
              <a:spcAft>
                <a:spcPts val="0"/>
              </a:spcAft>
              <a:buSzPts val="2300"/>
              <a:buFont typeface="Corbel"/>
              <a:buChar char="•"/>
            </a:pPr>
            <a:r>
              <a:rPr lang="en-US" sz="2300">
                <a:latin typeface="Corbel"/>
                <a:ea typeface="Corbel"/>
                <a:cs typeface="Corbel"/>
                <a:sym typeface="Corbel"/>
              </a:rPr>
              <a:t>List all student org events, regardless of whether you need a room at the Law School, so all events are listed in one place and conflicts can be better avoided. </a:t>
            </a:r>
            <a:endParaRPr sz="2300">
              <a:latin typeface="Corbel"/>
              <a:ea typeface="Corbel"/>
              <a:cs typeface="Corbel"/>
              <a:sym typeface="Corbel"/>
            </a:endParaRPr>
          </a:p>
          <a:p>
            <a:pPr marL="457200" lvl="0" indent="-374650" algn="l" rtl="0">
              <a:spcBef>
                <a:spcPts val="0"/>
              </a:spcBef>
              <a:spcAft>
                <a:spcPts val="0"/>
              </a:spcAft>
              <a:buSzPts val="2300"/>
              <a:buFont typeface="Corbel"/>
              <a:buChar char="•"/>
            </a:pPr>
            <a:r>
              <a:rPr lang="en-US" sz="2300">
                <a:latin typeface="Corbel"/>
                <a:ea typeface="Corbel"/>
                <a:cs typeface="Corbel"/>
                <a:sym typeface="Corbel"/>
              </a:rPr>
              <a:t>The web calendar and room reservation system will go through a redesign later this semester. </a:t>
            </a:r>
            <a:endParaRPr sz="2300">
              <a:latin typeface="Corbel"/>
              <a:ea typeface="Corbel"/>
              <a:cs typeface="Corbel"/>
              <a:sym typeface="Corbel"/>
            </a:endParaRPr>
          </a:p>
          <a:p>
            <a:pPr marL="0" lvl="0" indent="0" algn="ctr" rtl="0">
              <a:lnSpc>
                <a:spcPct val="115000"/>
              </a:lnSpc>
              <a:spcBef>
                <a:spcPts val="0"/>
              </a:spcBef>
              <a:spcAft>
                <a:spcPts val="0"/>
              </a:spcAft>
              <a:buSzPts val="1100"/>
              <a:buNone/>
            </a:pPr>
            <a:endParaRPr sz="2400" b="1">
              <a:latin typeface="Corbel"/>
              <a:ea typeface="Corbel"/>
              <a:cs typeface="Corbel"/>
              <a:sym typeface="Corbel"/>
            </a:endParaRPr>
          </a:p>
          <a:p>
            <a:pPr marL="0" lvl="0" indent="0" algn="l" rtl="0">
              <a:lnSpc>
                <a:spcPct val="90000"/>
              </a:lnSpc>
              <a:spcBef>
                <a:spcPts val="0"/>
              </a:spcBef>
              <a:spcAft>
                <a:spcPts val="0"/>
              </a:spcAft>
              <a:buSzPts val="3200"/>
              <a:buNone/>
            </a:pPr>
            <a:endParaRPr sz="2000" b="1">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Guidance for Use of Licensed Images/Logos</a:t>
            </a:r>
            <a:br>
              <a:rPr lang="en-US" sz="3600" b="1"/>
            </a:br>
            <a:endParaRPr sz="3600" b="1"/>
          </a:p>
        </p:txBody>
      </p:sp>
      <p:pic>
        <p:nvPicPr>
          <p:cNvPr id="135" name="Google Shape;135;p14"/>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36" name="Google Shape;136;p14"/>
          <p:cNvSpPr txBox="1">
            <a:spLocks noGrp="1"/>
          </p:cNvSpPr>
          <p:nvPr>
            <p:ph type="body" idx="1"/>
          </p:nvPr>
        </p:nvSpPr>
        <p:spPr>
          <a:xfrm>
            <a:off x="858300" y="1409700"/>
            <a:ext cx="7404600" cy="453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20"/>
              <a:buNone/>
            </a:pPr>
            <a:r>
              <a:rPr lang="en-US" sz="2100" b="1">
                <a:latin typeface="Corbel"/>
                <a:ea typeface="Corbel"/>
                <a:cs typeface="Corbel"/>
                <a:sym typeface="Corbel"/>
              </a:rPr>
              <a:t>Images/Logos</a:t>
            </a:r>
            <a:br>
              <a:rPr lang="en-US" sz="2100" b="1">
                <a:latin typeface="Corbel"/>
                <a:ea typeface="Corbel"/>
                <a:cs typeface="Corbel"/>
                <a:sym typeface="Corbel"/>
              </a:rPr>
            </a:br>
            <a:endParaRPr sz="2100" b="1">
              <a:latin typeface="Corbel"/>
              <a:ea typeface="Corbel"/>
              <a:cs typeface="Corbel"/>
              <a:sym typeface="Corbel"/>
            </a:endParaRPr>
          </a:p>
          <a:p>
            <a:pPr marL="571500" lvl="1" indent="-241300" algn="l" rtl="0">
              <a:lnSpc>
                <a:spcPct val="90000"/>
              </a:lnSpc>
              <a:spcBef>
                <a:spcPts val="0"/>
              </a:spcBef>
              <a:spcAft>
                <a:spcPts val="0"/>
              </a:spcAft>
              <a:buSzPts val="2000"/>
              <a:buFont typeface="Corbel"/>
              <a:buChar char="•"/>
            </a:pPr>
            <a:r>
              <a:rPr lang="en-US" sz="2000">
                <a:latin typeface="Corbel"/>
                <a:ea typeface="Corbel"/>
                <a:cs typeface="Corbel"/>
                <a:sym typeface="Corbel"/>
              </a:rPr>
              <a:t>All UW and UW Law School logos, shields, and UW terminology are owned by campus and need approval by the UW Trademark office.</a:t>
            </a:r>
            <a:endParaRPr sz="2000">
              <a:latin typeface="Corbel"/>
              <a:ea typeface="Corbel"/>
              <a:cs typeface="Corbel"/>
              <a:sym typeface="Corbel"/>
            </a:endParaRPr>
          </a:p>
          <a:p>
            <a:pPr marL="571500" lvl="1" indent="-241300" algn="l" rtl="0">
              <a:lnSpc>
                <a:spcPct val="90000"/>
              </a:lnSpc>
              <a:spcBef>
                <a:spcPts val="0"/>
              </a:spcBef>
              <a:spcAft>
                <a:spcPts val="0"/>
              </a:spcAft>
              <a:buSzPts val="2000"/>
              <a:buFont typeface="Corbel"/>
              <a:buChar char="•"/>
            </a:pPr>
            <a:r>
              <a:rPr lang="en-US" sz="2000">
                <a:latin typeface="Corbel"/>
                <a:ea typeface="Corbel"/>
                <a:cs typeface="Corbel"/>
                <a:sym typeface="Corbel"/>
              </a:rPr>
              <a:t>If you plan on using any UW images, designs, or logo on merchandise, materials, website, etc., please contact Jini Jasti at </a:t>
            </a:r>
            <a:r>
              <a:rPr lang="en-US" sz="2000" u="sng">
                <a:solidFill>
                  <a:schemeClr val="hlink"/>
                </a:solidFill>
                <a:latin typeface="Corbel"/>
                <a:ea typeface="Corbel"/>
                <a:cs typeface="Corbel"/>
                <a:sym typeface="Corbel"/>
                <a:hlinkClick r:id="rId4"/>
              </a:rPr>
              <a:t>jini.jasti@wisc.edu</a:t>
            </a:r>
            <a:r>
              <a:rPr lang="en-US" sz="2000">
                <a:latin typeface="Corbel"/>
                <a:ea typeface="Corbel"/>
                <a:cs typeface="Corbel"/>
                <a:sym typeface="Corbel"/>
              </a:rPr>
              <a:t> to ensure your design is within campus guidelines. </a:t>
            </a:r>
            <a:endParaRPr sz="2000">
              <a:latin typeface="Corbel"/>
              <a:ea typeface="Corbel"/>
              <a:cs typeface="Corbel"/>
              <a:sym typeface="Corbel"/>
            </a:endParaRPr>
          </a:p>
          <a:p>
            <a:pPr marL="571500" lvl="1" indent="-241300" algn="l" rtl="0">
              <a:lnSpc>
                <a:spcPct val="90000"/>
              </a:lnSpc>
              <a:spcBef>
                <a:spcPts val="0"/>
              </a:spcBef>
              <a:spcAft>
                <a:spcPts val="0"/>
              </a:spcAft>
              <a:buSzPts val="2000"/>
              <a:buFont typeface="Corbel"/>
              <a:buChar char="•"/>
            </a:pPr>
            <a:r>
              <a:rPr lang="en-US" sz="2000">
                <a:latin typeface="Corbel"/>
                <a:ea typeface="Corbel"/>
                <a:cs typeface="Corbel"/>
                <a:sym typeface="Corbel"/>
              </a:rPr>
              <a:t>If you plan on selling any UW branded products you must you one of two license vendors - Underground Printing or AdMadison. They are the only two vendors who have a license to do items for third party sales. If you do not use. </a:t>
            </a:r>
            <a:endParaRPr sz="2000">
              <a:latin typeface="Corbel"/>
              <a:ea typeface="Corbel"/>
              <a:cs typeface="Corbel"/>
              <a:sym typeface="Corbel"/>
            </a:endParaRPr>
          </a:p>
          <a:p>
            <a:pPr marL="571500" lvl="1" indent="-241300" algn="l" rtl="0">
              <a:lnSpc>
                <a:spcPct val="90000"/>
              </a:lnSpc>
              <a:spcBef>
                <a:spcPts val="0"/>
              </a:spcBef>
              <a:spcAft>
                <a:spcPts val="0"/>
              </a:spcAft>
              <a:buSzPts val="2000"/>
              <a:buFont typeface="Corbel"/>
              <a:buChar char="•"/>
            </a:pPr>
            <a:r>
              <a:rPr lang="en-US" sz="2000">
                <a:latin typeface="Corbel"/>
                <a:ea typeface="Corbel"/>
                <a:cs typeface="Corbel"/>
                <a:sym typeface="Corbel"/>
              </a:rPr>
              <a:t>Failure with any of these policies could result in a fine or campus disabling your sale, website or event. </a:t>
            </a:r>
            <a:endParaRPr sz="2000">
              <a:latin typeface="Corbel"/>
              <a:ea typeface="Corbel"/>
              <a:cs typeface="Corbel"/>
              <a:sym typeface="Corbel"/>
            </a:endParaRPr>
          </a:p>
          <a:p>
            <a:pPr marL="0" lvl="0" indent="0" algn="l" rtl="0">
              <a:lnSpc>
                <a:spcPct val="90000"/>
              </a:lnSpc>
              <a:spcBef>
                <a:spcPts val="0"/>
              </a:spcBef>
              <a:spcAft>
                <a:spcPts val="0"/>
              </a:spcAft>
              <a:buSzPts val="1320"/>
              <a:buNone/>
            </a:pPr>
            <a:endParaRPr sz="30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7c3c15dd2a_1_7"/>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Guidance for Fundraising</a:t>
            </a:r>
            <a:br>
              <a:rPr lang="en-US" sz="3600" b="1"/>
            </a:br>
            <a:endParaRPr sz="3600" b="1"/>
          </a:p>
        </p:txBody>
      </p:sp>
      <p:pic>
        <p:nvPicPr>
          <p:cNvPr id="143" name="Google Shape;143;g27c3c15dd2a_1_7"/>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44" name="Google Shape;144;g27c3c15dd2a_1_7"/>
          <p:cNvSpPr txBox="1">
            <a:spLocks noGrp="1"/>
          </p:cNvSpPr>
          <p:nvPr>
            <p:ph type="body" idx="1"/>
          </p:nvPr>
        </p:nvSpPr>
        <p:spPr>
          <a:xfrm>
            <a:off x="858300" y="1409700"/>
            <a:ext cx="7404600" cy="466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20"/>
              <a:buNone/>
            </a:pPr>
            <a:r>
              <a:rPr lang="en-US" sz="2100" b="1">
                <a:latin typeface="Corbel"/>
                <a:ea typeface="Corbel"/>
                <a:cs typeface="Corbel"/>
                <a:sym typeface="Corbel"/>
              </a:rPr>
              <a:t>Advice for Fundraising</a:t>
            </a:r>
            <a:endParaRPr sz="2100" b="1">
              <a:latin typeface="Corbel"/>
              <a:ea typeface="Corbel"/>
              <a:cs typeface="Corbel"/>
              <a:sym typeface="Corbel"/>
            </a:endParaRPr>
          </a:p>
          <a:p>
            <a:pPr marL="0" lvl="0" indent="0" algn="l" rtl="0">
              <a:lnSpc>
                <a:spcPct val="90000"/>
              </a:lnSpc>
              <a:spcBef>
                <a:spcPts val="0"/>
              </a:spcBef>
              <a:spcAft>
                <a:spcPts val="0"/>
              </a:spcAft>
              <a:buSzPts val="1320"/>
              <a:buNone/>
            </a:pPr>
            <a:endParaRPr sz="2100" b="1">
              <a:latin typeface="Corbel"/>
              <a:ea typeface="Corbel"/>
              <a:cs typeface="Corbel"/>
              <a:sym typeface="Corbel"/>
            </a:endParaRPr>
          </a:p>
          <a:p>
            <a:pPr marL="571500" lvl="1" indent="-241300" algn="l" rtl="0">
              <a:lnSpc>
                <a:spcPct val="90000"/>
              </a:lnSpc>
              <a:spcBef>
                <a:spcPts val="0"/>
              </a:spcBef>
              <a:spcAft>
                <a:spcPts val="0"/>
              </a:spcAft>
              <a:buSzPts val="2000"/>
              <a:buFont typeface="Corbel"/>
              <a:buChar char="•"/>
            </a:pPr>
            <a:r>
              <a:rPr lang="en-US" sz="2000">
                <a:latin typeface="Corbel"/>
                <a:ea typeface="Corbel"/>
                <a:cs typeface="Corbel"/>
                <a:sym typeface="Corbel"/>
              </a:rPr>
              <a:t>Selling items</a:t>
            </a:r>
            <a:endParaRPr sz="2000">
              <a:latin typeface="Corbel"/>
              <a:ea typeface="Corbel"/>
              <a:cs typeface="Corbel"/>
              <a:sym typeface="Corbel"/>
            </a:endParaRPr>
          </a:p>
          <a:p>
            <a:pPr marL="1371600" lvl="3" indent="-298450" algn="l" rtl="0">
              <a:lnSpc>
                <a:spcPct val="90000"/>
              </a:lnSpc>
              <a:spcBef>
                <a:spcPts val="0"/>
              </a:spcBef>
              <a:spcAft>
                <a:spcPts val="0"/>
              </a:spcAft>
              <a:buSzPts val="2000"/>
              <a:buFont typeface="Corbel"/>
              <a:buChar char="•"/>
            </a:pPr>
            <a:r>
              <a:rPr lang="en-US" sz="2000">
                <a:latin typeface="Corbel"/>
                <a:ea typeface="Corbel"/>
                <a:cs typeface="Corbel"/>
                <a:sym typeface="Corbel"/>
              </a:rPr>
              <a:t>Must pay sales tax and use licensed vendors to produce items.</a:t>
            </a:r>
            <a:endParaRPr sz="2000">
              <a:latin typeface="Corbel"/>
              <a:ea typeface="Corbel"/>
              <a:cs typeface="Corbel"/>
              <a:sym typeface="Corbel"/>
            </a:endParaRPr>
          </a:p>
          <a:p>
            <a:pPr marL="571500" lvl="1" indent="-241300" algn="l" rtl="0">
              <a:lnSpc>
                <a:spcPct val="90000"/>
              </a:lnSpc>
              <a:spcBef>
                <a:spcPts val="0"/>
              </a:spcBef>
              <a:spcAft>
                <a:spcPts val="0"/>
              </a:spcAft>
              <a:buSzPts val="2000"/>
              <a:buFont typeface="Corbel"/>
              <a:buChar char="•"/>
            </a:pPr>
            <a:r>
              <a:rPr lang="en-US" sz="2000">
                <a:latin typeface="Corbel"/>
                <a:ea typeface="Corbel"/>
                <a:cs typeface="Corbel"/>
                <a:sym typeface="Corbel"/>
              </a:rPr>
              <a:t>Soliciting gifts</a:t>
            </a:r>
            <a:endParaRPr sz="2000">
              <a:latin typeface="Corbel"/>
              <a:ea typeface="Corbel"/>
              <a:cs typeface="Corbel"/>
              <a:sym typeface="Corbel"/>
            </a:endParaRPr>
          </a:p>
          <a:p>
            <a:pPr marL="1371600" lvl="2" indent="-355600" algn="l" rtl="0">
              <a:lnSpc>
                <a:spcPct val="90000"/>
              </a:lnSpc>
              <a:spcBef>
                <a:spcPts val="0"/>
              </a:spcBef>
              <a:spcAft>
                <a:spcPts val="0"/>
              </a:spcAft>
              <a:buSzPts val="2000"/>
              <a:buFont typeface="Corbel"/>
              <a:buChar char="•"/>
            </a:pPr>
            <a:r>
              <a:rPr lang="en-US" sz="2000">
                <a:latin typeface="Corbel"/>
                <a:ea typeface="Corbel"/>
                <a:cs typeface="Corbel"/>
                <a:sym typeface="Corbel"/>
              </a:rPr>
              <a:t>Most of the student orgs at Law School are not 501(c)3 organizations. Important to communicate with the donor so they are aware of this.</a:t>
            </a:r>
            <a:endParaRPr sz="2000">
              <a:latin typeface="Corbel"/>
              <a:ea typeface="Corbel"/>
              <a:cs typeface="Corbel"/>
              <a:sym typeface="Corbel"/>
            </a:endParaRPr>
          </a:p>
          <a:p>
            <a:pPr marL="1371600" lvl="2" indent="-355600" algn="l" rtl="0">
              <a:lnSpc>
                <a:spcPct val="90000"/>
              </a:lnSpc>
              <a:spcBef>
                <a:spcPts val="0"/>
              </a:spcBef>
              <a:spcAft>
                <a:spcPts val="0"/>
              </a:spcAft>
              <a:buSzPts val="2000"/>
              <a:buFont typeface="Corbel"/>
              <a:buChar char="•"/>
            </a:pPr>
            <a:r>
              <a:rPr lang="en-US" sz="2000">
                <a:latin typeface="Corbel"/>
                <a:ea typeface="Corbel"/>
                <a:cs typeface="Corbel"/>
                <a:sym typeface="Corbel"/>
              </a:rPr>
              <a:t>If you are a non-profit, you need to file taxes and provide a gift receipt.</a:t>
            </a:r>
            <a:endParaRPr sz="2000">
              <a:latin typeface="Corbel"/>
              <a:ea typeface="Corbel"/>
              <a:cs typeface="Corbel"/>
              <a:sym typeface="Corbel"/>
            </a:endParaRPr>
          </a:p>
          <a:p>
            <a:pPr marL="1371600" lvl="2" indent="-355600" algn="l" rtl="0">
              <a:lnSpc>
                <a:spcPct val="90000"/>
              </a:lnSpc>
              <a:spcBef>
                <a:spcPts val="0"/>
              </a:spcBef>
              <a:spcAft>
                <a:spcPts val="0"/>
              </a:spcAft>
              <a:buSzPts val="2000"/>
              <a:buFont typeface="Corbel"/>
              <a:buChar char="•"/>
            </a:pPr>
            <a:r>
              <a:rPr lang="en-US" sz="2000">
                <a:latin typeface="Corbel"/>
                <a:ea typeface="Corbel"/>
                <a:cs typeface="Corbel"/>
                <a:sym typeface="Corbel"/>
              </a:rPr>
              <a:t>If you are interested in doing outside fundraising, contact Jini Jasti to get guidance and advice. </a:t>
            </a:r>
            <a:endParaRPr sz="2000">
              <a:latin typeface="Corbel"/>
              <a:ea typeface="Corbel"/>
              <a:cs typeface="Corbel"/>
              <a:sym typeface="Corbel"/>
            </a:endParaRPr>
          </a:p>
          <a:p>
            <a:pPr marL="0" lvl="0" indent="0" algn="l" rtl="0">
              <a:lnSpc>
                <a:spcPct val="90000"/>
              </a:lnSpc>
              <a:spcBef>
                <a:spcPts val="0"/>
              </a:spcBef>
              <a:spcAft>
                <a:spcPts val="0"/>
              </a:spcAft>
              <a:buSzPts val="1320"/>
              <a:buNone/>
            </a:pPr>
            <a:endParaRPr sz="3000">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99f6f9d6fc_0_23"/>
          <p:cNvSpPr txBox="1">
            <a:spLocks noGrp="1"/>
          </p:cNvSpPr>
          <p:nvPr>
            <p:ph type="title"/>
          </p:nvPr>
        </p:nvSpPr>
        <p:spPr>
          <a:xfrm>
            <a:off x="857251" y="34485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Garamond"/>
              <a:buNone/>
            </a:pPr>
            <a:r>
              <a:rPr lang="en-US" sz="3600" b="1"/>
              <a:t>JD Grants 2023-2024</a:t>
            </a:r>
            <a:br>
              <a:rPr lang="en-US" sz="3600" b="1"/>
            </a:br>
            <a:endParaRPr sz="3600" b="1"/>
          </a:p>
        </p:txBody>
      </p:sp>
      <p:pic>
        <p:nvPicPr>
          <p:cNvPr id="151" name="Google Shape;151;g99f6f9d6fc_0_23"/>
          <p:cNvPicPr preferRelativeResize="0"/>
          <p:nvPr/>
        </p:nvPicPr>
        <p:blipFill rotWithShape="1">
          <a:blip r:embed="rId3">
            <a:alphaModFix/>
          </a:blip>
          <a:srcRect/>
          <a:stretch/>
        </p:blipFill>
        <p:spPr>
          <a:xfrm>
            <a:off x="3627407" y="6143530"/>
            <a:ext cx="1889184" cy="605830"/>
          </a:xfrm>
          <a:prstGeom prst="rect">
            <a:avLst/>
          </a:prstGeom>
          <a:noFill/>
          <a:ln>
            <a:noFill/>
          </a:ln>
        </p:spPr>
      </p:pic>
      <p:sp>
        <p:nvSpPr>
          <p:cNvPr id="152" name="Google Shape;152;g99f6f9d6fc_0_23"/>
          <p:cNvSpPr txBox="1">
            <a:spLocks noGrp="1"/>
          </p:cNvSpPr>
          <p:nvPr>
            <p:ph type="body" idx="1"/>
          </p:nvPr>
        </p:nvSpPr>
        <p:spPr>
          <a:xfrm>
            <a:off x="868650" y="848700"/>
            <a:ext cx="7406700" cy="4200600"/>
          </a:xfrm>
          <a:prstGeom prst="rect">
            <a:avLst/>
          </a:prstGeom>
          <a:noFill/>
          <a:ln>
            <a:noFill/>
          </a:ln>
        </p:spPr>
        <p:txBody>
          <a:bodyPr spcFirstLastPara="1" wrap="square" lIns="91425" tIns="45700" rIns="91425" bIns="45700" anchor="t" anchorCtr="0">
            <a:noAutofit/>
          </a:bodyPr>
          <a:lstStyle/>
          <a:p>
            <a:pPr marL="171450" lvl="0" indent="31750" algn="ctr" rtl="0">
              <a:lnSpc>
                <a:spcPct val="90000"/>
              </a:lnSpc>
              <a:spcBef>
                <a:spcPts val="0"/>
              </a:spcBef>
              <a:spcAft>
                <a:spcPts val="0"/>
              </a:spcAft>
              <a:buSzPts val="3200"/>
              <a:buNone/>
            </a:pPr>
            <a:endParaRPr/>
          </a:p>
          <a:p>
            <a:pPr marL="171450" lvl="0" indent="31750" algn="ctr" rtl="0">
              <a:lnSpc>
                <a:spcPct val="90000"/>
              </a:lnSpc>
              <a:spcBef>
                <a:spcPts val="0"/>
              </a:spcBef>
              <a:spcAft>
                <a:spcPts val="0"/>
              </a:spcAft>
              <a:buClr>
                <a:schemeClr val="dk1"/>
              </a:buClr>
              <a:buSzPts val="3200"/>
              <a:buFont typeface="Arial"/>
              <a:buNone/>
            </a:pPr>
            <a:r>
              <a:rPr lang="en-US" sz="1800" u="sng">
                <a:solidFill>
                  <a:schemeClr val="hlink"/>
                </a:solidFill>
                <a:latin typeface="Calibri"/>
                <a:ea typeface="Calibri"/>
                <a:cs typeface="Calibri"/>
                <a:sym typeface="Calibri"/>
                <a:hlinkClick r:id="rId4"/>
              </a:rPr>
              <a:t>https://law.wisc.edu/current/jdgrants/index.html</a:t>
            </a:r>
            <a:endParaRPr sz="1800">
              <a:latin typeface="Calibri"/>
              <a:ea typeface="Calibri"/>
              <a:cs typeface="Calibri"/>
              <a:sym typeface="Calibri"/>
            </a:endParaRPr>
          </a:p>
          <a:p>
            <a:pPr marL="0" lvl="0" indent="0" algn="l" rtl="0">
              <a:lnSpc>
                <a:spcPct val="115000"/>
              </a:lnSpc>
              <a:spcBef>
                <a:spcPts val="1200"/>
              </a:spcBef>
              <a:spcAft>
                <a:spcPts val="0"/>
              </a:spcAft>
              <a:buSzPts val="1320"/>
              <a:buNone/>
            </a:pPr>
            <a:r>
              <a:rPr lang="en-US" sz="2000" b="1">
                <a:latin typeface="Corbel"/>
                <a:ea typeface="Corbel"/>
                <a:cs typeface="Corbel"/>
                <a:sym typeface="Corbel"/>
              </a:rPr>
              <a:t>Deadlines</a:t>
            </a:r>
            <a:endParaRPr sz="2000" b="1">
              <a:latin typeface="Corbel"/>
              <a:ea typeface="Corbel"/>
              <a:cs typeface="Corbel"/>
              <a:sym typeface="Corbel"/>
            </a:endParaRPr>
          </a:p>
          <a:p>
            <a:pPr marL="457200" lvl="0" indent="-342900" algn="l" rtl="0">
              <a:lnSpc>
                <a:spcPct val="115000"/>
              </a:lnSpc>
              <a:spcBef>
                <a:spcPts val="1200"/>
              </a:spcBef>
              <a:spcAft>
                <a:spcPts val="0"/>
              </a:spcAft>
              <a:buSzPts val="1800"/>
              <a:buFont typeface="Corbel"/>
              <a:buChar char="•"/>
            </a:pPr>
            <a:r>
              <a:rPr lang="en-US" sz="1800">
                <a:latin typeface="Corbel"/>
                <a:ea typeface="Corbel"/>
                <a:cs typeface="Corbel"/>
                <a:sym typeface="Corbel"/>
              </a:rPr>
              <a:t>Requests are due by the deadline that is at least </a:t>
            </a:r>
            <a:r>
              <a:rPr lang="en-US" sz="1800" u="sng">
                <a:latin typeface="Corbel"/>
                <a:ea typeface="Corbel"/>
                <a:cs typeface="Corbel"/>
                <a:sym typeface="Corbel"/>
              </a:rPr>
              <a:t>six</a:t>
            </a:r>
            <a:r>
              <a:rPr lang="en-US" sz="1800">
                <a:latin typeface="Corbel"/>
                <a:ea typeface="Corbel"/>
                <a:cs typeface="Corbel"/>
                <a:sym typeface="Corbel"/>
              </a:rPr>
              <a:t> weeks before event.</a:t>
            </a:r>
            <a:endParaRPr sz="1800">
              <a:latin typeface="Corbel"/>
              <a:ea typeface="Corbel"/>
              <a:cs typeface="Corbel"/>
              <a:sym typeface="Corbel"/>
            </a:endParaRPr>
          </a:p>
          <a:p>
            <a:pPr marL="171450" lvl="0" indent="31750" algn="l" rtl="0">
              <a:lnSpc>
                <a:spcPct val="90000"/>
              </a:lnSpc>
              <a:spcBef>
                <a:spcPts val="1200"/>
              </a:spcBef>
              <a:spcAft>
                <a:spcPts val="0"/>
              </a:spcAft>
              <a:buSzPts val="3200"/>
              <a:buNone/>
            </a:pPr>
            <a:endParaRPr sz="3000">
              <a:latin typeface="Corbel"/>
              <a:ea typeface="Corbel"/>
              <a:cs typeface="Corbel"/>
              <a:sym typeface="Corbel"/>
            </a:endParaRPr>
          </a:p>
        </p:txBody>
      </p:sp>
      <p:graphicFrame>
        <p:nvGraphicFramePr>
          <p:cNvPr id="153" name="Google Shape;153;g99f6f9d6fc_0_23"/>
          <p:cNvGraphicFramePr/>
          <p:nvPr/>
        </p:nvGraphicFramePr>
        <p:xfrm>
          <a:off x="960975" y="2712100"/>
          <a:ext cx="3000000" cy="3000000"/>
        </p:xfrm>
        <a:graphic>
          <a:graphicData uri="http://schemas.openxmlformats.org/drawingml/2006/table">
            <a:tbl>
              <a:tblPr>
                <a:noFill/>
                <a:tableStyleId>{A7B9DA35-DD3B-45A9-B5CE-A52DAEAFCEF7}</a:tableStyleId>
              </a:tblPr>
              <a:tblGrid>
                <a:gridCol w="3611025">
                  <a:extLst>
                    <a:ext uri="{9D8B030D-6E8A-4147-A177-3AD203B41FA5}">
                      <a16:colId xmlns:a16="http://schemas.microsoft.com/office/drawing/2014/main" val="20000"/>
                    </a:ext>
                  </a:extLst>
                </a:gridCol>
                <a:gridCol w="3611025">
                  <a:extLst>
                    <a:ext uri="{9D8B030D-6E8A-4147-A177-3AD203B41FA5}">
                      <a16:colId xmlns:a16="http://schemas.microsoft.com/office/drawing/2014/main" val="20001"/>
                    </a:ext>
                  </a:extLst>
                </a:gridCol>
              </a:tblGrid>
              <a:tr h="546550">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latin typeface="Corbel"/>
                          <a:ea typeface="Corbel"/>
                          <a:cs typeface="Corbel"/>
                          <a:sym typeface="Corbel"/>
                        </a:rPr>
                        <a:t>JD Grants Deadline:</a:t>
                      </a:r>
                      <a:endParaRPr sz="1800" b="1"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latin typeface="Corbel"/>
                          <a:ea typeface="Corbel"/>
                          <a:cs typeface="Corbel"/>
                          <a:sym typeface="Corbel"/>
                        </a:rPr>
                        <a:t>Applies to events on or after:</a:t>
                      </a:r>
                      <a:endParaRPr sz="1800" b="1"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78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September 15, 202</a:t>
                      </a:r>
                      <a:r>
                        <a:rPr lang="en-US" sz="1800">
                          <a:latin typeface="Corbel"/>
                          <a:ea typeface="Corbel"/>
                          <a:cs typeface="Corbel"/>
                          <a:sym typeface="Corbel"/>
                        </a:rPr>
                        <a:t>3</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October 30, 202</a:t>
                      </a:r>
                      <a:r>
                        <a:rPr lang="en-US" sz="1800">
                          <a:latin typeface="Corbel"/>
                          <a:ea typeface="Corbel"/>
                          <a:cs typeface="Corbel"/>
                          <a:sym typeface="Corbel"/>
                        </a:rPr>
                        <a:t>3</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85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October 15, 202</a:t>
                      </a:r>
                      <a:r>
                        <a:rPr lang="en-US" sz="1800">
                          <a:latin typeface="Corbel"/>
                          <a:ea typeface="Corbel"/>
                          <a:cs typeface="Corbel"/>
                          <a:sym typeface="Corbel"/>
                        </a:rPr>
                        <a:t>3</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November 30, 202</a:t>
                      </a:r>
                      <a:r>
                        <a:rPr lang="en-US" sz="1800">
                          <a:latin typeface="Corbel"/>
                          <a:ea typeface="Corbel"/>
                          <a:cs typeface="Corbel"/>
                          <a:sym typeface="Corbel"/>
                        </a:rPr>
                        <a:t>3</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85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December 1, 202</a:t>
                      </a:r>
                      <a:r>
                        <a:rPr lang="en-US" sz="1800">
                          <a:latin typeface="Corbel"/>
                          <a:ea typeface="Corbel"/>
                          <a:cs typeface="Corbel"/>
                          <a:sym typeface="Corbel"/>
                        </a:rPr>
                        <a:t>3</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January 15, 202</a:t>
                      </a:r>
                      <a:r>
                        <a:rPr lang="en-US" sz="1800">
                          <a:latin typeface="Corbel"/>
                          <a:ea typeface="Corbel"/>
                          <a:cs typeface="Corbel"/>
                          <a:sym typeface="Corbel"/>
                        </a:rPr>
                        <a:t>4</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85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February 1, 202</a:t>
                      </a:r>
                      <a:r>
                        <a:rPr lang="en-US" sz="1800">
                          <a:latin typeface="Corbel"/>
                          <a:ea typeface="Corbel"/>
                          <a:cs typeface="Corbel"/>
                          <a:sym typeface="Corbel"/>
                        </a:rPr>
                        <a:t>4</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March 15, 202</a:t>
                      </a:r>
                      <a:r>
                        <a:rPr lang="en-US" sz="1800">
                          <a:latin typeface="Corbel"/>
                          <a:ea typeface="Corbel"/>
                          <a:cs typeface="Corbel"/>
                          <a:sym typeface="Corbel"/>
                        </a:rPr>
                        <a:t>4</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85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March 1, 202</a:t>
                      </a:r>
                      <a:r>
                        <a:rPr lang="en-US" sz="1800">
                          <a:latin typeface="Corbel"/>
                          <a:ea typeface="Corbel"/>
                          <a:cs typeface="Corbel"/>
                          <a:sym typeface="Corbel"/>
                        </a:rPr>
                        <a:t>4</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Corbel"/>
                          <a:ea typeface="Corbel"/>
                          <a:cs typeface="Corbel"/>
                          <a:sym typeface="Corbel"/>
                        </a:rPr>
                        <a:t>April 15, 202</a:t>
                      </a:r>
                      <a:r>
                        <a:rPr lang="en-US" sz="1800">
                          <a:latin typeface="Corbel"/>
                          <a:ea typeface="Corbel"/>
                          <a:cs typeface="Corbel"/>
                          <a:sym typeface="Corbel"/>
                        </a:rPr>
                        <a:t>4</a:t>
                      </a:r>
                      <a:endParaRPr sz="1800" u="none" strike="noStrike" cap="none">
                        <a:latin typeface="Corbel"/>
                        <a:ea typeface="Corbel"/>
                        <a:cs typeface="Corbel"/>
                        <a:sym typeface="Corbe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Basis">
  <a:themeElements>
    <a:clrScheme name="Custom 3">
      <a:dk1>
        <a:srgbClr val="000000"/>
      </a:dk1>
      <a:lt1>
        <a:srgbClr val="FFFFFF"/>
      </a:lt1>
      <a:dk2>
        <a:srgbClr val="FF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On-screen Show (4:3)</PresentationFormat>
  <Paragraphs>169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Corbel</vt:lpstr>
      <vt:lpstr>Trebuchet MS</vt:lpstr>
      <vt:lpstr>Arial</vt:lpstr>
      <vt:lpstr>Calibri</vt:lpstr>
      <vt:lpstr>Garamond</vt:lpstr>
      <vt:lpstr>Basis</vt:lpstr>
      <vt:lpstr>Important Info for  Law School  Student Orgs  Fall 2023 </vt:lpstr>
      <vt:lpstr>Agenda </vt:lpstr>
      <vt:lpstr>General Student Org Matters </vt:lpstr>
      <vt:lpstr>General Student Org Matters (cont.) </vt:lpstr>
      <vt:lpstr>Events and Meetings </vt:lpstr>
      <vt:lpstr>Events and Meetings </vt:lpstr>
      <vt:lpstr>Guidance for Use of Licensed Images/Logos </vt:lpstr>
      <vt:lpstr>Guidance for Fundraising </vt:lpstr>
      <vt:lpstr>JD Grants 2023-2024 </vt:lpstr>
      <vt:lpstr>JD Grants: Registration Fees and Event Expenses </vt:lpstr>
      <vt:lpstr>JD Grants: Documentation for Food Purchases</vt:lpstr>
      <vt:lpstr>JD Grants: Reimbursement for Local Events</vt:lpstr>
      <vt:lpstr>PowerPoint Presentation</vt:lpstr>
      <vt:lpstr>JD Grants: Travel Awards and Financial Aid </vt:lpstr>
      <vt:lpstr>Other Sources of Funding </vt:lpstr>
      <vt:lpstr>People to Know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Info for  Law School  Student Orgs  Fall 2023</dc:title>
  <dc:creator>Danielle Wampole</dc:creator>
  <cp:lastModifiedBy>Mary Ann Polewski</cp:lastModifiedBy>
  <cp:revision>1</cp:revision>
  <dcterms:created xsi:type="dcterms:W3CDTF">2016-03-07T17:31:20Z</dcterms:created>
  <dcterms:modified xsi:type="dcterms:W3CDTF">2023-09-07T19:54:33Z</dcterms:modified>
</cp:coreProperties>
</file>